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48" r:id="rId2"/>
  </p:sldMasterIdLst>
  <p:notesMasterIdLst>
    <p:notesMasterId r:id="rId36"/>
  </p:notesMasterIdLst>
  <p:handoutMasterIdLst>
    <p:handoutMasterId r:id="rId37"/>
  </p:handoutMasterIdLst>
  <p:sldIdLst>
    <p:sldId id="311" r:id="rId3"/>
    <p:sldId id="314" r:id="rId4"/>
    <p:sldId id="315" r:id="rId5"/>
    <p:sldId id="324" r:id="rId6"/>
    <p:sldId id="318" r:id="rId7"/>
    <p:sldId id="316" r:id="rId8"/>
    <p:sldId id="317" r:id="rId9"/>
    <p:sldId id="322" r:id="rId10"/>
    <p:sldId id="320" r:id="rId11"/>
    <p:sldId id="346" r:id="rId12"/>
    <p:sldId id="347" r:id="rId13"/>
    <p:sldId id="319" r:id="rId14"/>
    <p:sldId id="348" r:id="rId15"/>
    <p:sldId id="323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8" r:id="rId29"/>
    <p:sldId id="339" r:id="rId30"/>
    <p:sldId id="337" r:id="rId31"/>
    <p:sldId id="349" r:id="rId32"/>
    <p:sldId id="342" r:id="rId33"/>
    <p:sldId id="300" r:id="rId34"/>
    <p:sldId id="345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pos="7514" userDrawn="1">
          <p15:clr>
            <a:srgbClr val="A4A3A4"/>
          </p15:clr>
        </p15:guide>
        <p15:guide id="6" pos="166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pos="226">
          <p15:clr>
            <a:srgbClr val="A4A3A4"/>
          </p15:clr>
        </p15:guide>
        <p15:guide id="11" pos="5534">
          <p15:clr>
            <a:srgbClr val="A4A3A4"/>
          </p15:clr>
        </p15:guide>
        <p15:guide id="12" pos="5602">
          <p15:clr>
            <a:srgbClr val="A4A3A4"/>
          </p15:clr>
        </p15:guide>
        <p15:guide id="13" pos="158">
          <p15:clr>
            <a:srgbClr val="A4A3A4"/>
          </p15:clr>
        </p15:guide>
        <p15:guide id="14" pos="2835">
          <p15:clr>
            <a:srgbClr val="A4A3A4"/>
          </p15:clr>
        </p15:guide>
        <p15:guide id="15" pos="2925">
          <p15:clr>
            <a:srgbClr val="A4A3A4"/>
          </p15:clr>
        </p15:guide>
        <p15:guide id="16" pos="3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33" autoAdjust="0"/>
    <p:restoredTop sz="94426" autoAdjust="0"/>
  </p:normalViewPr>
  <p:slideViewPr>
    <p:cSldViewPr showGuides="1">
      <p:cViewPr varScale="1">
        <p:scale>
          <a:sx n="146" d="100"/>
          <a:sy n="146" d="100"/>
        </p:scale>
        <p:origin x="184" y="200"/>
      </p:cViewPr>
      <p:guideLst>
        <p:guide orient="horz" pos="1139"/>
        <p:guide pos="234"/>
        <p:guide pos="7446"/>
        <p:guide orient="horz" pos="958"/>
        <p:guide pos="7514"/>
        <p:guide pos="166"/>
        <p:guide orient="horz" pos="3929"/>
        <p:guide pos="3772"/>
        <p:guide pos="3908"/>
        <p:guide pos="226"/>
        <p:guide pos="5534"/>
        <p:guide pos="5602"/>
        <p:guide pos="158"/>
        <p:guide pos="2835"/>
        <p:guide pos="2925"/>
        <p:guide pos="34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3" d="100"/>
          <a:sy n="123" d="100"/>
        </p:scale>
        <p:origin x="-100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40CA4-95C5-4BFB-A997-E4C6DCAE2984}" type="datetimeFigureOut">
              <a:rPr lang="de-DE" smtClean="0"/>
              <a:t>24.02.16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9427-D9D7-4E3F-AAB0-F134C14E2A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070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25995-C0F1-4DBA-A518-A2E36E1024A3}" type="datetimeFigureOut">
              <a:rPr lang="de-DE" smtClean="0"/>
              <a:t>24.02.16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04664" y="4343400"/>
            <a:ext cx="608467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15C53-1FA3-4765-8570-BE15BA179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5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</a:t>
            </a:r>
            <a:r>
              <a:rPr lang="de-DE" baseline="0" dirty="0" smtClean="0"/>
              <a:t> und B vernachlässigt, da eh nur 0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84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Mapper erhält als Parameter die angegebene Blockgröße sowie einen Verweis auf das zu analysierende Bild. Dieses wird aus dem HDFS geladen und für jeden Pixel via </a:t>
            </a:r>
            <a:r>
              <a:rPr lang="de-DE" dirty="0" err="1" smtClean="0"/>
              <a:t>java.awt.Color.getRGB</a:t>
            </a:r>
            <a:r>
              <a:rPr lang="de-DE" dirty="0" smtClean="0"/>
              <a:t>() jeder einzelne R, G und B Wert ermittelt. Als </a:t>
            </a:r>
            <a:r>
              <a:rPr lang="de-DE" dirty="0" err="1" smtClean="0"/>
              <a:t>Mapperoutput</a:t>
            </a:r>
            <a:r>
              <a:rPr lang="de-DE" dirty="0" smtClean="0"/>
              <a:t> wird als Key, bestehend aus dem </a:t>
            </a:r>
            <a:r>
              <a:rPr lang="de-DE" dirty="0" err="1" smtClean="0"/>
              <a:t>Codetyp</a:t>
            </a:r>
            <a:r>
              <a:rPr lang="de-DE" dirty="0" smtClean="0"/>
              <a:t> (R, G oder B), dem Wert (je nach Blockgröße gerundet) sowie der gesamten Pixelanzahl des Bildes, und als Value 1 übergeben. Das Output beim o.g. Beispiel wäre &lt;R100,4, 1, 1&gt; &lt;R255,4, 1&gt; &lt;R180,4, 1&gt;.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88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</a:t>
            </a:r>
            <a:r>
              <a:rPr lang="de-DE" dirty="0" err="1" smtClean="0"/>
              <a:t>Combiner</a:t>
            </a:r>
            <a:r>
              <a:rPr lang="de-DE" dirty="0" smtClean="0"/>
              <a:t> aggregiert die Häufigkeit eines "gesehenen" Farbcodes, sortiert nach Grundfarbe. Das heißt, er zählt wie häufig beispielsweise der Wert R10 gesehen wurde. Dies geschieht für alle im Mapper erkannten R, G und B Werte. Danach wird der relative Pixelanteil an der Gesamtpixelzahl ermittelt und anschließend mit dem </a:t>
            </a:r>
            <a:r>
              <a:rPr lang="de-DE" dirty="0" err="1" smtClean="0"/>
              <a:t>Farbcode</a:t>
            </a:r>
            <a:r>
              <a:rPr lang="de-DE" dirty="0" smtClean="0"/>
              <a:t> multipliziert. Dieser Wert wird als Value, zusammen mit dem Key R, G oder B an den </a:t>
            </a:r>
            <a:r>
              <a:rPr lang="de-DE" dirty="0" err="1" smtClean="0"/>
              <a:t>Reducer</a:t>
            </a:r>
            <a:r>
              <a:rPr lang="de-DE" dirty="0" smtClean="0"/>
              <a:t> weitergeben. Ein Beispieloutput wäre &lt;R, 50, 45, 63&gt;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191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</a:t>
            </a:r>
            <a:r>
              <a:rPr lang="de-DE" dirty="0" err="1" smtClean="0"/>
              <a:t>Reducer</a:t>
            </a:r>
            <a:r>
              <a:rPr lang="de-DE" dirty="0" smtClean="0"/>
              <a:t> erhält alle Farbwerte des Durchschnitts, gruppiert nach R, G bzw. B. Anschließend werden die Werte gruppiert aufsummiert, sodass nur noch ein einziger Farbwert bleibt. Dieser finale Wert wird dann in </a:t>
            </a:r>
            <a:r>
              <a:rPr lang="de-DE" dirty="0" err="1" smtClean="0"/>
              <a:t>HBase</a:t>
            </a:r>
            <a:r>
              <a:rPr lang="de-DE" dirty="0" smtClean="0"/>
              <a:t> gespeichert, mit dem Hyperlink des Videos als Key, </a:t>
            </a:r>
            <a:r>
              <a:rPr lang="de-DE" dirty="0" err="1" smtClean="0"/>
              <a:t>averageColor</a:t>
            </a:r>
            <a:r>
              <a:rPr lang="de-DE" dirty="0" smtClean="0"/>
              <a:t> als </a:t>
            </a:r>
            <a:r>
              <a:rPr lang="de-DE" dirty="0" err="1" smtClean="0"/>
              <a:t>Columfamily</a:t>
            </a:r>
            <a:r>
              <a:rPr lang="de-DE" dirty="0" smtClean="0"/>
              <a:t>, der Grundfarbe als </a:t>
            </a:r>
            <a:r>
              <a:rPr lang="de-DE" dirty="0" err="1" smtClean="0"/>
              <a:t>Qualifier</a:t>
            </a:r>
            <a:r>
              <a:rPr lang="de-DE" dirty="0" smtClean="0"/>
              <a:t> sowie dem Farbwert dann als Value. Im Beispiel bleibend wäre dies &lt;</a:t>
            </a:r>
            <a:r>
              <a:rPr lang="de-DE" sz="1200" dirty="0" smtClean="0">
                <a:solidFill>
                  <a:schemeClr val="tx1"/>
                </a:solidFill>
              </a:rPr>
              <a:t>http://</a:t>
            </a:r>
            <a:r>
              <a:rPr lang="de-DE" sz="1200" dirty="0" smtClean="0"/>
              <a:t>url.de/vid.ogg_0000001</a:t>
            </a:r>
            <a:r>
              <a:rPr lang="de-DE" dirty="0" smtClean="0"/>
              <a:t>, </a:t>
            </a:r>
            <a:r>
              <a:rPr lang="de-DE" dirty="0" err="1" smtClean="0"/>
              <a:t>averageColor</a:t>
            </a:r>
            <a:r>
              <a:rPr lang="de-DE" dirty="0" smtClean="0"/>
              <a:t>, R, 158&gt;.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9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Mapper verhält sich nahezu identisch zu MR1. Das heißt, es wird ermittelt, dass ein gesamter Farbwert "gesehen" wurde. Allerdings wird diesmal als Value der gesamte </a:t>
            </a:r>
            <a:r>
              <a:rPr lang="de-DE" dirty="0" err="1" smtClean="0"/>
              <a:t>Farbcode</a:t>
            </a:r>
            <a:r>
              <a:rPr lang="de-DE" dirty="0" smtClean="0"/>
              <a:t> ausgegeben, sodass das Output beim o.g. Beispiel &lt;R100 G0 B0, 1,1 &gt; &lt;R255 G0 B0, 1&gt; &lt;R180 G0 B0, 1&gt; ist.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1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</a:t>
            </a:r>
            <a:r>
              <a:rPr lang="de-DE" dirty="0" err="1" smtClean="0"/>
              <a:t>Reducer</a:t>
            </a:r>
            <a:r>
              <a:rPr lang="de-DE" dirty="0" smtClean="0"/>
              <a:t> ermittelt für jeden Key (also Farbwert), dessen Häufigkeit des Auftretens. Dabei wird gegen eine globale Variable </a:t>
            </a:r>
            <a:r>
              <a:rPr lang="de-DE" dirty="0" err="1" smtClean="0"/>
              <a:t>maxValue</a:t>
            </a:r>
            <a:r>
              <a:rPr lang="de-DE" dirty="0" smtClean="0"/>
              <a:t> geprüft, ob das Ergebnis größer ist. Falls dies der Fall ist, wird der zugehörige Farbwert, getrennt nach R G oder B Wert in die </a:t>
            </a:r>
            <a:r>
              <a:rPr lang="de-DE" dirty="0" err="1" smtClean="0"/>
              <a:t>HBase</a:t>
            </a:r>
            <a:r>
              <a:rPr lang="de-DE" dirty="0" smtClean="0"/>
              <a:t> Table geschrieben. Am o.g. Beispiel orientiert, wäre dann der Output &lt;</a:t>
            </a:r>
            <a:r>
              <a:rPr lang="de-DE" sz="1200" dirty="0" smtClean="0">
                <a:solidFill>
                  <a:schemeClr val="tx1"/>
                </a:solidFill>
              </a:rPr>
              <a:t>http://</a:t>
            </a:r>
            <a:r>
              <a:rPr lang="de-DE" sz="1200" dirty="0" smtClean="0"/>
              <a:t>url.de/vid.ogg_0000001</a:t>
            </a:r>
            <a:r>
              <a:rPr lang="de-DE" dirty="0" smtClean="0"/>
              <a:t>, </a:t>
            </a:r>
            <a:r>
              <a:rPr lang="de-DE" dirty="0" err="1" smtClean="0"/>
              <a:t>dominantColor</a:t>
            </a:r>
            <a:r>
              <a:rPr lang="de-DE" dirty="0" smtClean="0"/>
              <a:t>, R, 100&gt; &lt;</a:t>
            </a:r>
            <a:r>
              <a:rPr lang="de-DE" sz="1200" dirty="0" smtClean="0">
                <a:solidFill>
                  <a:schemeClr val="tx1"/>
                </a:solidFill>
              </a:rPr>
              <a:t>http://</a:t>
            </a:r>
            <a:r>
              <a:rPr lang="de-DE" sz="1200" dirty="0" smtClean="0"/>
              <a:t>url.de/vid.ogg_0000001</a:t>
            </a:r>
            <a:r>
              <a:rPr lang="de-DE" dirty="0" smtClean="0"/>
              <a:t>, </a:t>
            </a:r>
            <a:r>
              <a:rPr lang="de-DE" dirty="0" err="1" smtClean="0"/>
              <a:t>dominantColor</a:t>
            </a:r>
            <a:r>
              <a:rPr lang="de-DE" dirty="0" smtClean="0"/>
              <a:t>, G, 0&gt; &lt;</a:t>
            </a:r>
            <a:r>
              <a:rPr lang="de-DE" sz="1200" dirty="0" smtClean="0">
                <a:solidFill>
                  <a:schemeClr val="tx1"/>
                </a:solidFill>
              </a:rPr>
              <a:t>http://</a:t>
            </a:r>
            <a:r>
              <a:rPr lang="de-DE" sz="1200" dirty="0" smtClean="0"/>
              <a:t>url.de/vid.ogg_0000001</a:t>
            </a:r>
            <a:r>
              <a:rPr lang="de-DE" dirty="0" smtClean="0"/>
              <a:t>, </a:t>
            </a:r>
            <a:r>
              <a:rPr lang="de-DE" dirty="0" err="1" smtClean="0"/>
              <a:t>dominantColor</a:t>
            </a:r>
            <a:r>
              <a:rPr lang="de-DE" dirty="0" smtClean="0"/>
              <a:t>, B, 0&gt;.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92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emf"/><Relationship Id="rId3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3888" y="1988840"/>
            <a:ext cx="7886700" cy="2007294"/>
          </a:xfrm>
        </p:spPr>
        <p:txBody>
          <a:bodyPr anchor="b">
            <a:normAutofit/>
          </a:bodyPr>
          <a:lstStyle>
            <a:lvl1pPr algn="ctr">
              <a:defRPr sz="13800"/>
            </a:lvl1pPr>
          </a:lstStyle>
          <a:p>
            <a:r>
              <a:rPr lang="de-DE" dirty="0" smtClean="0"/>
              <a:t>HUGO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23888" y="3691390"/>
            <a:ext cx="7886700" cy="215659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err="1" smtClean="0"/>
              <a:t>Highly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Graphical</a:t>
            </a:r>
            <a:r>
              <a:rPr lang="de-DE" dirty="0" smtClean="0"/>
              <a:t> Output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771800" y="6356350"/>
            <a:ext cx="3528392" cy="365125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endParaRPr lang="de-DE" dirty="0"/>
          </a:p>
        </p:txBody>
      </p:sp>
      <p:pic>
        <p:nvPicPr>
          <p:cNvPr id="7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0" y="150099"/>
            <a:ext cx="2081421" cy="548947"/>
          </a:xfrm>
          <a:prstGeom prst="rect">
            <a:avLst/>
          </a:prstGeom>
        </p:spPr>
      </p:pic>
      <p:pic>
        <p:nvPicPr>
          <p:cNvPr id="8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4092"/>
            <a:ext cx="2009009" cy="5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54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0" y="6093296"/>
            <a:ext cx="9144000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/>
          </p:nvPr>
        </p:nvSpPr>
        <p:spPr>
          <a:xfrm>
            <a:off x="0" y="1052736"/>
            <a:ext cx="9144000" cy="580526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5544107" y="1052736"/>
            <a:ext cx="3599893" cy="58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33504"/>
            </a:stretch>
          </a:blipFill>
        </p:spPr>
        <p:txBody>
          <a:bodyPr/>
          <a:lstStyle>
            <a:lvl1pPr marL="0" indent="0">
              <a:buNone/>
              <a:defRPr sz="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43438" y="2096852"/>
            <a:ext cx="3816995" cy="1980220"/>
          </a:xfrm>
          <a:solidFill>
            <a:schemeClr val="bg1"/>
          </a:solidFill>
        </p:spPr>
        <p:txBody>
          <a:bodyPr lIns="72000" tIns="72000" rIns="72000" bIns="72000" anchor="ctr"/>
          <a:lstStyle>
            <a:lvl1pPr algn="ctr">
              <a:lnSpc>
                <a:spcPct val="85000"/>
              </a:lnSpc>
              <a:defRPr sz="4000" b="0">
                <a:solidFill>
                  <a:schemeClr val="accent5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3755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6093296"/>
            <a:ext cx="9144000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/>
          </p:nvPr>
        </p:nvSpPr>
        <p:spPr>
          <a:xfrm>
            <a:off x="358775" y="1052736"/>
            <a:ext cx="3925193" cy="3096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4" y="4257068"/>
            <a:ext cx="3925194" cy="1980220"/>
          </a:xfrm>
          <a:solidFill>
            <a:schemeClr val="accent1"/>
          </a:solidFill>
        </p:spPr>
        <p:txBody>
          <a:bodyPr lIns="72000" tIns="72000" rIns="72000" bIns="72000" anchor="ctr"/>
          <a:lstStyle>
            <a:lvl1pPr algn="ctr">
              <a:lnSpc>
                <a:spcPct val="8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2"/>
          </p:nvPr>
        </p:nvSpPr>
        <p:spPr>
          <a:xfrm>
            <a:off x="5616116" y="1052736"/>
            <a:ext cx="3169109" cy="518455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 r="3245"/>
          <a:stretch/>
        </p:blipFill>
        <p:spPr>
          <a:xfrm>
            <a:off x="4339180" y="1052736"/>
            <a:ext cx="1227788" cy="518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  Big Data Engineering - Ergebnispräsentation   25.02.201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8912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Lin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358775" y="1520825"/>
            <a:ext cx="842645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37350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16505" y="6129300"/>
            <a:ext cx="891099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250825" y="1520825"/>
            <a:ext cx="8642350" cy="471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785516"/>
            <a:ext cx="8426450" cy="4320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0717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116505" y="6129300"/>
            <a:ext cx="891099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250824" y="1520825"/>
            <a:ext cx="4240213" cy="471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4" y="1785516"/>
            <a:ext cx="4023831" cy="4320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4652962" y="1520825"/>
            <a:ext cx="4240213" cy="47164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415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116505" y="6129300"/>
            <a:ext cx="891099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250824" y="1520825"/>
            <a:ext cx="8642351" cy="47164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72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116505" y="6129300"/>
            <a:ext cx="891099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50825" y="1520825"/>
            <a:ext cx="8642350" cy="4716463"/>
          </a:xfrm>
          <a:solidFill>
            <a:schemeClr val="accent6"/>
          </a:solidFill>
        </p:spPr>
        <p:txBody>
          <a:bodyPr lIns="360000" tIns="828000" rIns="360000" bIns="36000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6673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(wei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50825" y="1520825"/>
            <a:ext cx="8642350" cy="4716463"/>
          </a:xfrm>
          <a:noFill/>
        </p:spPr>
        <p:txBody>
          <a:bodyPr lIns="360000" tIns="828000" rIns="360000" bIns="36000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46443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(Lin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50825" y="1520825"/>
            <a:ext cx="8642350" cy="4716463"/>
          </a:xfrm>
          <a:noFill/>
        </p:spPr>
        <p:txBody>
          <a:bodyPr lIns="360000" tIns="828000" rIns="360000" bIns="36000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58775" y="1520825"/>
            <a:ext cx="842645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5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2816932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0" name="Bild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37" y="152930"/>
            <a:ext cx="2009009" cy="544954"/>
          </a:xfrm>
          <a:prstGeom prst="rect">
            <a:avLst/>
          </a:prstGeom>
        </p:spPr>
      </p:pic>
      <p:pic>
        <p:nvPicPr>
          <p:cNvPr id="13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37"/>
          <a:stretch/>
        </p:blipFill>
        <p:spPr>
          <a:xfrm>
            <a:off x="5436000" y="0"/>
            <a:ext cx="3708000" cy="68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168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116505" y="6129300"/>
            <a:ext cx="891099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4643438" y="1520825"/>
            <a:ext cx="4249737" cy="47164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50824" y="1520825"/>
            <a:ext cx="4240213" cy="4716463"/>
          </a:xfrm>
          <a:solidFill>
            <a:schemeClr val="accent4"/>
          </a:solidFill>
        </p:spPr>
        <p:txBody>
          <a:bodyPr lIns="360000" tIns="720000" rIns="360000" bIns="360000"/>
          <a:lstStyle>
            <a:lvl1pPr marL="0" indent="0" algn="l">
              <a:lnSpc>
                <a:spcPct val="9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0220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19547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Lin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358775" y="1520825"/>
            <a:ext cx="842645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842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928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3395712"/>
          </a:xfrm>
        </p:spPr>
        <p:txBody>
          <a:bodyPr anchor="t"/>
          <a:lstStyle>
            <a:lvl1pPr algn="l">
              <a:lnSpc>
                <a:spcPct val="85000"/>
              </a:lnSpc>
              <a:defRPr sz="4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5" y="5949280"/>
            <a:ext cx="4942306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75"/>
          <a:stretch/>
        </p:blipFill>
        <p:spPr>
          <a:xfrm>
            <a:off x="5435600" y="877480"/>
            <a:ext cx="3708400" cy="5383972"/>
          </a:xfrm>
          <a:prstGeom prst="rect">
            <a:avLst/>
          </a:prstGeom>
        </p:spPr>
      </p:pic>
      <p:pic>
        <p:nvPicPr>
          <p:cNvPr id="8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55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5"/>
          <a:stretch/>
        </p:blipFill>
        <p:spPr>
          <a:xfrm>
            <a:off x="5436001" y="0"/>
            <a:ext cx="370800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2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3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4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5"/>
          <a:stretch/>
        </p:blipFill>
        <p:spPr>
          <a:xfrm>
            <a:off x="5436001" y="0"/>
            <a:ext cx="370800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5" y="1113408"/>
            <a:ext cx="4942306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3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6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7"/>
          <a:stretch/>
        </p:blipFill>
        <p:spPr>
          <a:xfrm>
            <a:off x="5436001" y="0"/>
            <a:ext cx="370800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3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8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7" r="13530"/>
          <a:stretch/>
        </p:blipFill>
        <p:spPr>
          <a:xfrm>
            <a:off x="5436001" y="0"/>
            <a:ext cx="3708000" cy="68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3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19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34"/>
          <a:stretch/>
        </p:blipFill>
        <p:spPr>
          <a:xfrm>
            <a:off x="5436001" y="0"/>
            <a:ext cx="3708000" cy="6881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3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69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7"/>
          <a:stretch/>
        </p:blipFill>
        <p:spPr>
          <a:xfrm>
            <a:off x="5436000" y="0"/>
            <a:ext cx="370800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5" y="1113408"/>
            <a:ext cx="4942306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3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0" y="6093296"/>
            <a:ext cx="9144000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5" y="1937011"/>
            <a:ext cx="8883000" cy="493076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005396"/>
            <a:ext cx="4942306" cy="659408"/>
          </a:xfrm>
        </p:spPr>
        <p:txBody>
          <a:bodyPr anchor="t"/>
          <a:lstStyle>
            <a:lvl1pPr algn="l">
              <a:lnSpc>
                <a:spcPct val="85000"/>
              </a:lnSpc>
              <a:defRPr sz="5400" b="0"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1664804"/>
            <a:ext cx="4942307" cy="1332148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870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25" Type="http://schemas.openxmlformats.org/officeDocument/2006/relationships/image" Target="../media/image3.jpeg"/><Relationship Id="rId26" Type="http://schemas.openxmlformats.org/officeDocument/2006/relationships/image" Target="../media/image1.emf"/><Relationship Id="rId10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0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27CF2-593E-4763-9D20-9C33628D1265}" type="datetimeFigureOut">
              <a:rPr lang="de-DE" smtClean="0"/>
              <a:t>24.02.16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5121C-6E6E-40CB-9756-15F62BF8BA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96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8775" y="374651"/>
            <a:ext cx="6373465" cy="570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8775" y="1785516"/>
            <a:ext cx="8426450" cy="40197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377888" y="6312715"/>
            <a:ext cx="6794512" cy="29607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   Titel der Präsentation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   00.00.2015</a:t>
            </a:r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358775" y="6237288"/>
            <a:ext cx="842645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62525" y="6312716"/>
            <a:ext cx="969115" cy="296072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de-DE"/>
            </a:defPPr>
            <a:lvl1pPr>
              <a:defRPr sz="800"/>
            </a:lvl1pPr>
          </a:lstStyle>
          <a:p>
            <a:pPr lvl="0"/>
            <a:fld id="{3C264D8F-5AC1-4129-BC87-0A070031A248}" type="slidenum">
              <a:rPr lang="de-DE" smtClean="0"/>
              <a:t>‹Nr.›</a:t>
            </a:fld>
            <a:r>
              <a:rPr lang="de-DE" dirty="0" smtClean="0"/>
              <a:t> von 00</a:t>
            </a:r>
          </a:p>
        </p:txBody>
      </p:sp>
      <p:pic>
        <p:nvPicPr>
          <p:cNvPr id="13" name="Bild 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544" y="6312715"/>
            <a:ext cx="598694" cy="520942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0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4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74" r:id="rId5"/>
    <p:sldLayoutId id="2147483659" r:id="rId6"/>
    <p:sldLayoutId id="2147483660" r:id="rId7"/>
    <p:sldLayoutId id="2147483671" r:id="rId8"/>
    <p:sldLayoutId id="2147483672" r:id="rId9"/>
    <p:sldLayoutId id="2147483673" r:id="rId10"/>
    <p:sldLayoutId id="214748365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54" r:id="rId20"/>
    <p:sldLayoutId id="2147483670" r:id="rId21"/>
    <p:sldLayoutId id="2147483655" r:id="rId22"/>
    <p:sldLayoutId id="2147483669" r:id="rId2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984250" indent="-35560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346200" indent="-36195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701800" indent="-35560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750" indent="-36195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url.de/vid.ogg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python-kurs.eu/images/python-logo.png" TargetMode="External"/><Relationship Id="rId12" Type="http://schemas.openxmlformats.org/officeDocument/2006/relationships/hyperlink" Target="https://oozie.apache.org/images/oozie_200x.png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wikimedia.de/w/images.homepage/thumb/e/ea/Commons-Logo-druck.png/160px-Commons-Logo-druck.png" TargetMode="External"/><Relationship Id="rId3" Type="http://schemas.openxmlformats.org/officeDocument/2006/relationships/hyperlink" Target="https://www.youtube.com/yt/brand/media/image/YouTube-logo-full_color.png" TargetMode="External"/><Relationship Id="rId4" Type="http://schemas.openxmlformats.org/officeDocument/2006/relationships/hyperlink" Target="https://upload.wikimedia.org/wikipedia/commons/thumb/9/9c/Vimeo_Logo.svg/200px-Vimeo_Logo.svg.png" TargetMode="External"/><Relationship Id="rId5" Type="http://schemas.openxmlformats.org/officeDocument/2006/relationships/hyperlink" Target="https://upload.wikimedia.org/wikipedia/commons/thumb/f/fe/MyVideo_Logo.svg/250px-MyVideo_Logo.svg.png" TargetMode="External"/><Relationship Id="rId6" Type="http://schemas.openxmlformats.org/officeDocument/2006/relationships/hyperlink" Target="https://upload.wikimedia.org/wikipedia/commons/3/30/Clipfish_Logo.png" TargetMode="External"/><Relationship Id="rId7" Type="http://schemas.openxmlformats.org/officeDocument/2006/relationships/hyperlink" Target="http://www.xuggle.com/public/images/xuggle-logo.png" TargetMode="External"/><Relationship Id="rId8" Type="http://schemas.openxmlformats.org/officeDocument/2006/relationships/hyperlink" Target="http://d287f0h5fel5hu.cloudfront.net/blog/wp-content/uploads/2014/01/hdfs-logo.jpg" TargetMode="External"/><Relationship Id="rId9" Type="http://schemas.openxmlformats.org/officeDocument/2006/relationships/hyperlink" Target="http://i.wfcdn.de/teaser/660/5686.jpg" TargetMode="External"/><Relationship Id="rId10" Type="http://schemas.openxmlformats.org/officeDocument/2006/relationships/hyperlink" Target="http://docs.python-requests.org/en/master/_static/requests-sidebar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2132856"/>
            <a:ext cx="7886700" cy="2007294"/>
          </a:xfrm>
        </p:spPr>
        <p:txBody>
          <a:bodyPr/>
          <a:lstStyle/>
          <a:p>
            <a:r>
              <a:rPr lang="de-DE" dirty="0" smtClean="0"/>
              <a:t>HUGO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3861048"/>
            <a:ext cx="7886700" cy="2156594"/>
          </a:xfrm>
        </p:spPr>
        <p:txBody>
          <a:bodyPr/>
          <a:lstStyle/>
          <a:p>
            <a:r>
              <a:rPr lang="de-DE" b="1" dirty="0" err="1" smtClean="0"/>
              <a:t>H</a:t>
            </a:r>
            <a:r>
              <a:rPr lang="de-DE" dirty="0" err="1" smtClean="0"/>
              <a:t>ighly</a:t>
            </a:r>
            <a:r>
              <a:rPr lang="de-DE" dirty="0" smtClean="0"/>
              <a:t> </a:t>
            </a:r>
            <a:r>
              <a:rPr lang="de-DE" b="1" dirty="0" err="1" smtClean="0"/>
              <a:t>U</a:t>
            </a:r>
            <a:r>
              <a:rPr lang="de-DE" dirty="0" err="1" smtClean="0"/>
              <a:t>seful</a:t>
            </a:r>
            <a:r>
              <a:rPr lang="de-DE" dirty="0" smtClean="0"/>
              <a:t> </a:t>
            </a:r>
            <a:r>
              <a:rPr lang="de-DE" b="1" dirty="0" err="1" smtClean="0"/>
              <a:t>G</a:t>
            </a:r>
            <a:r>
              <a:rPr lang="de-DE" dirty="0" err="1" smtClean="0"/>
              <a:t>raphical</a:t>
            </a:r>
            <a:r>
              <a:rPr lang="de-DE" dirty="0" smtClean="0"/>
              <a:t> </a:t>
            </a:r>
            <a:r>
              <a:rPr lang="de-DE" b="1" dirty="0" smtClean="0"/>
              <a:t>O</a:t>
            </a:r>
            <a:r>
              <a:rPr lang="de-DE" dirty="0" smtClean="0"/>
              <a:t>utput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771800" y="6356350"/>
            <a:ext cx="3528392" cy="365125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63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Input Webseite in reinem HTML</a:t>
            </a:r>
          </a:p>
          <a:p>
            <a:pPr lvl="1"/>
            <a:r>
              <a:rPr lang="de-DE" dirty="0" smtClean="0"/>
              <a:t>Dateninput</a:t>
            </a:r>
            <a:endParaRPr lang="de-DE" dirty="0"/>
          </a:p>
          <a:p>
            <a:pPr lvl="1"/>
            <a:r>
              <a:rPr lang="de-DE" dirty="0" smtClean="0"/>
              <a:t>Output Webseite aufrufen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Output Webseite in </a:t>
            </a:r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Frameworks</a:t>
            </a:r>
          </a:p>
          <a:p>
            <a:pPr lvl="2"/>
            <a:r>
              <a:rPr lang="de-DE" dirty="0"/>
              <a:t>Python Request</a:t>
            </a:r>
          </a:p>
          <a:p>
            <a:pPr lvl="2"/>
            <a:r>
              <a:rPr lang="de-DE" dirty="0" err="1" smtClean="0"/>
              <a:t>Hadoopy</a:t>
            </a:r>
            <a:endParaRPr lang="de-DE" dirty="0" smtClean="0"/>
          </a:p>
          <a:p>
            <a:pPr lvl="1"/>
            <a:r>
              <a:rPr lang="de-DE" dirty="0" smtClean="0"/>
              <a:t>REST Abfragen an </a:t>
            </a:r>
            <a:r>
              <a:rPr lang="de-DE" dirty="0" err="1" smtClean="0"/>
              <a:t>Oozie</a:t>
            </a:r>
            <a:endParaRPr lang="de-DE" dirty="0" smtClean="0"/>
          </a:p>
          <a:p>
            <a:pPr lvl="1"/>
            <a:r>
              <a:rPr lang="de-DE" dirty="0" smtClean="0"/>
              <a:t>Statusanzeige</a:t>
            </a:r>
          </a:p>
          <a:p>
            <a:pPr lvl="1"/>
            <a:r>
              <a:rPr lang="de-DE" dirty="0"/>
              <a:t>Ergebnispräsentation</a:t>
            </a:r>
            <a:endParaRPr lang="de-DE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User Interface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568192"/>
            <a:ext cx="2525694" cy="141974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645024"/>
            <a:ext cx="1926456" cy="172005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240" y="2159673"/>
            <a:ext cx="3302000" cy="977900"/>
          </a:xfrm>
          <a:prstGeom prst="rect">
            <a:avLst/>
          </a:prstGeom>
        </p:spPr>
      </p:pic>
      <p:sp>
        <p:nvSpPr>
          <p:cNvPr id="9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806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Output Website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Ablauf 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699792" y="1026255"/>
            <a:ext cx="3600400" cy="5040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bg1"/>
                </a:solidFill>
              </a:rPr>
              <a:t>Input für den Workflow setzen</a:t>
            </a:r>
          </a:p>
        </p:txBody>
      </p:sp>
      <p:sp>
        <p:nvSpPr>
          <p:cNvPr id="8" name="Rechteck 7"/>
          <p:cNvSpPr/>
          <p:nvPr/>
        </p:nvSpPr>
        <p:spPr>
          <a:xfrm>
            <a:off x="2699792" y="1722623"/>
            <a:ext cx="3609156" cy="49213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bg1"/>
                </a:solidFill>
              </a:rPr>
              <a:t>Starte Workflow</a:t>
            </a:r>
          </a:p>
        </p:txBody>
      </p:sp>
      <p:sp>
        <p:nvSpPr>
          <p:cNvPr id="9" name="Rechteck 8"/>
          <p:cNvSpPr/>
          <p:nvPr/>
        </p:nvSpPr>
        <p:spPr>
          <a:xfrm>
            <a:off x="3514750" y="5159935"/>
            <a:ext cx="1952972" cy="86409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bg1"/>
                </a:solidFill>
              </a:rPr>
              <a:t>5 Sekunden warten</a:t>
            </a:r>
          </a:p>
        </p:txBody>
      </p:sp>
      <p:sp>
        <p:nvSpPr>
          <p:cNvPr id="10" name="Rechteck 9"/>
          <p:cNvSpPr/>
          <p:nvPr/>
        </p:nvSpPr>
        <p:spPr>
          <a:xfrm>
            <a:off x="6635080" y="3440221"/>
            <a:ext cx="1952972" cy="86409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bg1"/>
                </a:solidFill>
              </a:rPr>
              <a:t>Statusleiste aktualisieren</a:t>
            </a:r>
          </a:p>
        </p:txBody>
      </p:sp>
      <p:sp>
        <p:nvSpPr>
          <p:cNvPr id="12" name="Raute 11"/>
          <p:cNvSpPr/>
          <p:nvPr/>
        </p:nvSpPr>
        <p:spPr>
          <a:xfrm>
            <a:off x="3095836" y="3242199"/>
            <a:ext cx="2808312" cy="126014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bg1"/>
                </a:solidFill>
              </a:rPr>
              <a:t>Workflow fertig?</a:t>
            </a:r>
          </a:p>
        </p:txBody>
      </p:sp>
      <p:sp>
        <p:nvSpPr>
          <p:cNvPr id="13" name="Rechteck 12"/>
          <p:cNvSpPr/>
          <p:nvPr/>
        </p:nvSpPr>
        <p:spPr>
          <a:xfrm>
            <a:off x="2699792" y="2486487"/>
            <a:ext cx="3600400" cy="48398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>
                <a:solidFill>
                  <a:schemeClr val="bg1"/>
                </a:solidFill>
              </a:rPr>
              <a:t>Workflowstatus </a:t>
            </a:r>
            <a:r>
              <a:rPr lang="de-DE" sz="1900" dirty="0" smtClean="0">
                <a:solidFill>
                  <a:schemeClr val="bg1"/>
                </a:solidFill>
              </a:rPr>
              <a:t>abfragen</a:t>
            </a:r>
            <a:endParaRPr lang="de-DE" sz="1900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6635080" y="5159935"/>
            <a:ext cx="1978124" cy="83635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>
                <a:solidFill>
                  <a:schemeClr val="bg1"/>
                </a:solidFill>
              </a:rPr>
              <a:t>Workflowstatus </a:t>
            </a:r>
            <a:r>
              <a:rPr lang="de-DE" sz="1900" dirty="0" smtClean="0">
                <a:solidFill>
                  <a:schemeClr val="bg1"/>
                </a:solidFill>
              </a:rPr>
              <a:t>abfragen</a:t>
            </a:r>
            <a:endParaRPr lang="de-DE" sz="1900" dirty="0">
              <a:solidFill>
                <a:schemeClr val="bg1"/>
              </a:solidFill>
            </a:endParaRPr>
          </a:p>
        </p:txBody>
      </p:sp>
      <p:cxnSp>
        <p:nvCxnSpPr>
          <p:cNvPr id="16" name="Gerade Verbindung mit Pfeil 15"/>
          <p:cNvCxnSpPr>
            <a:stCxn id="7" idx="2"/>
            <a:endCxn id="8" idx="0"/>
          </p:cNvCxnSpPr>
          <p:nvPr/>
        </p:nvCxnSpPr>
        <p:spPr>
          <a:xfrm>
            <a:off x="4499992" y="1530311"/>
            <a:ext cx="4378" cy="192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8" idx="2"/>
            <a:endCxn id="13" idx="0"/>
          </p:cNvCxnSpPr>
          <p:nvPr/>
        </p:nvCxnSpPr>
        <p:spPr>
          <a:xfrm flipH="1">
            <a:off x="4499992" y="2214759"/>
            <a:ext cx="4378" cy="271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13" idx="2"/>
            <a:endCxn id="12" idx="0"/>
          </p:cNvCxnSpPr>
          <p:nvPr/>
        </p:nvCxnSpPr>
        <p:spPr>
          <a:xfrm>
            <a:off x="4499992" y="2970471"/>
            <a:ext cx="0" cy="271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2" idx="2"/>
            <a:endCxn id="9" idx="0"/>
          </p:cNvCxnSpPr>
          <p:nvPr/>
        </p:nvCxnSpPr>
        <p:spPr>
          <a:xfrm flipH="1">
            <a:off x="4491236" y="4502339"/>
            <a:ext cx="8756" cy="657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401402" y="3440221"/>
            <a:ext cx="1952972" cy="86409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bg1"/>
                </a:solidFill>
              </a:rPr>
              <a:t>Outputimage</a:t>
            </a:r>
            <a:r>
              <a:rPr lang="de-DE" sz="1900" dirty="0" smtClean="0">
                <a:solidFill>
                  <a:schemeClr val="bg1"/>
                </a:solidFill>
              </a:rPr>
              <a:t> abrufen</a:t>
            </a:r>
          </a:p>
        </p:txBody>
      </p:sp>
      <p:sp>
        <p:nvSpPr>
          <p:cNvPr id="28" name="Rechteck 27"/>
          <p:cNvSpPr/>
          <p:nvPr/>
        </p:nvSpPr>
        <p:spPr>
          <a:xfrm>
            <a:off x="411932" y="5146063"/>
            <a:ext cx="1952972" cy="86409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bg1"/>
                </a:solidFill>
              </a:rPr>
              <a:t>Outputimage</a:t>
            </a:r>
            <a:r>
              <a:rPr lang="de-DE" sz="1900" dirty="0" smtClean="0">
                <a:solidFill>
                  <a:schemeClr val="bg1"/>
                </a:solidFill>
              </a:rPr>
              <a:t> anzeigen</a:t>
            </a:r>
          </a:p>
        </p:txBody>
      </p:sp>
      <p:cxnSp>
        <p:nvCxnSpPr>
          <p:cNvPr id="30" name="Gerade Verbindung mit Pfeil 29"/>
          <p:cNvCxnSpPr>
            <a:stCxn id="9" idx="3"/>
            <a:endCxn id="14" idx="1"/>
          </p:cNvCxnSpPr>
          <p:nvPr/>
        </p:nvCxnSpPr>
        <p:spPr>
          <a:xfrm flipV="1">
            <a:off x="5467722" y="5578112"/>
            <a:ext cx="1167358" cy="13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14" idx="0"/>
            <a:endCxn id="10" idx="2"/>
          </p:cNvCxnSpPr>
          <p:nvPr/>
        </p:nvCxnSpPr>
        <p:spPr>
          <a:xfrm flipH="1" flipV="1">
            <a:off x="7611566" y="4304317"/>
            <a:ext cx="12576" cy="855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0" idx="1"/>
          </p:cNvCxnSpPr>
          <p:nvPr/>
        </p:nvCxnSpPr>
        <p:spPr>
          <a:xfrm flipH="1">
            <a:off x="5945299" y="3872269"/>
            <a:ext cx="689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 title="Nein"/>
          <p:cNvCxnSpPr>
            <a:stCxn id="12" idx="1"/>
            <a:endCxn id="27" idx="3"/>
          </p:cNvCxnSpPr>
          <p:nvPr/>
        </p:nvCxnSpPr>
        <p:spPr>
          <a:xfrm flipH="1">
            <a:off x="2354374" y="3872269"/>
            <a:ext cx="74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7" idx="2"/>
            <a:endCxn id="28" idx="0"/>
          </p:cNvCxnSpPr>
          <p:nvPr/>
        </p:nvCxnSpPr>
        <p:spPr>
          <a:xfrm>
            <a:off x="1377888" y="4304317"/>
            <a:ext cx="10530" cy="841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/>
          <p:cNvSpPr txBox="1"/>
          <p:nvPr/>
        </p:nvSpPr>
        <p:spPr>
          <a:xfrm>
            <a:off x="2500114" y="3556797"/>
            <a:ext cx="838944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smtClean="0"/>
              <a:t>ja</a:t>
            </a:r>
            <a:endParaRPr lang="de-DE" sz="1900" dirty="0" smtClean="0"/>
          </a:p>
        </p:txBody>
      </p:sp>
      <p:sp>
        <p:nvSpPr>
          <p:cNvPr id="46" name="Textfeld 45"/>
          <p:cNvSpPr txBox="1"/>
          <p:nvPr/>
        </p:nvSpPr>
        <p:spPr>
          <a:xfrm>
            <a:off x="4482976" y="4584043"/>
            <a:ext cx="823714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smtClean="0"/>
              <a:t>nein</a:t>
            </a:r>
            <a:endParaRPr lang="de-DE" sz="1900" dirty="0" err="1" smtClean="0"/>
          </a:p>
        </p:txBody>
      </p:sp>
      <p:sp>
        <p:nvSpPr>
          <p:cNvPr id="2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01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Download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785516"/>
            <a:ext cx="8426450" cy="1283444"/>
          </a:xfrm>
        </p:spPr>
        <p:txBody>
          <a:bodyPr/>
          <a:lstStyle/>
          <a:p>
            <a:r>
              <a:rPr lang="de-DE" dirty="0" smtClean="0"/>
              <a:t>Download des Videos</a:t>
            </a:r>
          </a:p>
          <a:p>
            <a:r>
              <a:rPr lang="de-DE" dirty="0" smtClean="0"/>
              <a:t>Speicherung des Videos in einer HDFS File</a:t>
            </a:r>
          </a:p>
          <a:p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358775" y="2733794"/>
            <a:ext cx="8532440" cy="634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600" dirty="0" smtClean="0"/>
              <a:t>Path </a:t>
            </a:r>
            <a:r>
              <a:rPr lang="de-DE" sz="1600" dirty="0" err="1" smtClean="0"/>
              <a:t>outFile</a:t>
            </a:r>
            <a:r>
              <a:rPr lang="de-DE" sz="1600" dirty="0" smtClean="0"/>
              <a:t> </a:t>
            </a:r>
            <a:r>
              <a:rPr lang="de-DE" sz="1600" dirty="0"/>
              <a:t>= </a:t>
            </a:r>
            <a:r>
              <a:rPr lang="de-DE" sz="1600" dirty="0" err="1"/>
              <a:t>new</a:t>
            </a:r>
            <a:r>
              <a:rPr lang="de-DE" sz="1600" dirty="0"/>
              <a:t> Path(</a:t>
            </a:r>
            <a:r>
              <a:rPr lang="de-DE" sz="1600" dirty="0" err="1"/>
              <a:t>fs.getHomeDirectory</a:t>
            </a:r>
            <a:r>
              <a:rPr lang="de-DE" sz="1600" dirty="0"/>
              <a:t>() + "/</a:t>
            </a:r>
            <a:r>
              <a:rPr lang="de-DE" sz="1600" dirty="0" err="1" smtClean="0"/>
              <a:t>hugo</a:t>
            </a:r>
            <a:r>
              <a:rPr lang="de-DE" sz="1600" dirty="0" smtClean="0"/>
              <a:t>/</a:t>
            </a:r>
            <a:r>
              <a:rPr lang="de-DE" sz="1600" dirty="0" err="1" smtClean="0"/>
              <a:t>videos</a:t>
            </a:r>
            <a:r>
              <a:rPr lang="de-DE" sz="1600" dirty="0" smtClean="0"/>
              <a:t>/video.mp4</a:t>
            </a:r>
            <a:r>
              <a:rPr lang="de-DE" sz="1600" dirty="0"/>
              <a:t>");</a:t>
            </a:r>
          </a:p>
          <a:p>
            <a:pPr>
              <a:lnSpc>
                <a:spcPct val="110000"/>
              </a:lnSpc>
            </a:pPr>
            <a:r>
              <a:rPr lang="de-DE" sz="1600" dirty="0" smtClean="0"/>
              <a:t>out </a:t>
            </a:r>
            <a:r>
              <a:rPr lang="de-DE" sz="1600" dirty="0"/>
              <a:t>= </a:t>
            </a:r>
            <a:r>
              <a:rPr lang="de-DE" sz="1600" u="sng" dirty="0" err="1"/>
              <a:t>fs.append</a:t>
            </a:r>
            <a:r>
              <a:rPr lang="de-DE" sz="1600" u="sng" dirty="0"/>
              <a:t>(</a:t>
            </a:r>
            <a:r>
              <a:rPr lang="de-DE" sz="1600" u="sng" dirty="0" err="1"/>
              <a:t>outFile</a:t>
            </a:r>
            <a:r>
              <a:rPr lang="de-DE" sz="1600" u="sng" dirty="0"/>
              <a:t>);</a:t>
            </a:r>
            <a:endParaRPr lang="de-DE" sz="1600" u="sng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609687" y="4316092"/>
            <a:ext cx="803061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Das Video wird an eine bereits im HDFS bestehende Datei angehangen:</a:t>
            </a:r>
          </a:p>
          <a:p>
            <a:pPr>
              <a:lnSpc>
                <a:spcPct val="110000"/>
              </a:lnSpc>
            </a:pPr>
            <a:r>
              <a:rPr lang="de-DE" sz="2000" dirty="0" smtClean="0"/>
              <a:t>Ziel: Alle </a:t>
            </a:r>
            <a:r>
              <a:rPr lang="de-DE" sz="2000" dirty="0"/>
              <a:t>Videos in einer Datei </a:t>
            </a:r>
            <a:r>
              <a:rPr lang="de-DE" sz="2000" dirty="0">
                <a:sym typeface="Wingdings"/>
              </a:rPr>
              <a:t> Performance </a:t>
            </a:r>
            <a:r>
              <a:rPr lang="de-DE" sz="2000" dirty="0" smtClean="0">
                <a:sym typeface="Wingdings"/>
              </a:rPr>
              <a:t>Optimierung</a:t>
            </a:r>
            <a:endParaRPr lang="de-DE" sz="2000" dirty="0">
              <a:sym typeface="Wingdings"/>
            </a:endParaRPr>
          </a:p>
        </p:txBody>
      </p:sp>
      <p:sp>
        <p:nvSpPr>
          <p:cNvPr id="8" name="Pfeil nach oben 7"/>
          <p:cNvSpPr/>
          <p:nvPr/>
        </p:nvSpPr>
        <p:spPr>
          <a:xfrm rot="10800000">
            <a:off x="4030911" y="3470850"/>
            <a:ext cx="596269" cy="722850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Download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785516"/>
            <a:ext cx="8426450" cy="2003524"/>
          </a:xfrm>
        </p:spPr>
        <p:txBody>
          <a:bodyPr/>
          <a:lstStyle/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André Meier | Ben Lohrengel  Big Data Engineering - Ergebnispräsentation   25.02.201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Speichern im HDFS - </a:t>
            </a:r>
            <a:r>
              <a:rPr lang="de-DE" dirty="0" err="1" smtClean="0"/>
              <a:t>Append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185540"/>
              </p:ext>
            </p:extLst>
          </p:nvPr>
        </p:nvGraphicFramePr>
        <p:xfrm>
          <a:off x="362950" y="2999931"/>
          <a:ext cx="8426451" cy="78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041"/>
                <a:gridCol w="766041"/>
                <a:gridCol w="766041"/>
                <a:gridCol w="766041"/>
                <a:gridCol w="766041"/>
                <a:gridCol w="766041"/>
                <a:gridCol w="766041"/>
                <a:gridCol w="766041"/>
                <a:gridCol w="766041"/>
                <a:gridCol w="766041"/>
                <a:gridCol w="766041"/>
              </a:tblGrid>
              <a:tr h="418269">
                <a:tc>
                  <a:txBody>
                    <a:bodyPr/>
                    <a:lstStyle/>
                    <a:p>
                      <a:r>
                        <a:rPr lang="de-DE" dirty="0" smtClean="0"/>
                        <a:t>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Video</a:t>
                      </a:r>
                      <a:endParaRPr lang="de-D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DE" dirty="0" smtClean="0"/>
                        <a:t>Video 1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353969" y="1507323"/>
            <a:ext cx="8413728" cy="491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Beispiel: Video mit Offset speichern</a:t>
            </a:r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de-DE" sz="1900" dirty="0" smtClean="0"/>
              <a:t>Video File im HDFS ist bereits 4 Byte groß</a:t>
            </a:r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de-DE" sz="1900" dirty="0" smtClean="0"/>
              <a:t>Video Download (</a:t>
            </a:r>
            <a:r>
              <a:rPr lang="de-DE" sz="1900" dirty="0"/>
              <a:t>V</a:t>
            </a:r>
            <a:r>
              <a:rPr lang="de-DE" sz="1900" dirty="0" smtClean="0"/>
              <a:t>ideo 2) ist 5 Byte groß</a:t>
            </a:r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de-DE" sz="1900" dirty="0" smtClean="0"/>
              <a:t>Video 2 soll an die Video File im HDFS angehängt werden</a:t>
            </a:r>
          </a:p>
          <a:p>
            <a:pPr marL="342900" indent="-342900">
              <a:lnSpc>
                <a:spcPct val="110000"/>
              </a:lnSpc>
              <a:buFontTx/>
              <a:buChar char="-"/>
            </a:pPr>
            <a:endParaRPr lang="de-DE" sz="1900" dirty="0"/>
          </a:p>
          <a:p>
            <a:pPr marL="342900" indent="-342900">
              <a:lnSpc>
                <a:spcPct val="110000"/>
              </a:lnSpc>
              <a:buFontTx/>
              <a:buChar char="-"/>
            </a:pPr>
            <a:endParaRPr lang="de-DE" sz="1900" dirty="0" smtClean="0"/>
          </a:p>
          <a:p>
            <a:pPr marL="342900" indent="-342900">
              <a:lnSpc>
                <a:spcPct val="110000"/>
              </a:lnSpc>
              <a:buFontTx/>
              <a:buChar char="-"/>
            </a:pPr>
            <a:endParaRPr lang="de-DE" sz="1900" dirty="0"/>
          </a:p>
          <a:p>
            <a:pPr marL="342900" indent="-342900">
              <a:lnSpc>
                <a:spcPct val="110000"/>
              </a:lnSpc>
              <a:buFontTx/>
              <a:buChar char="-"/>
            </a:pPr>
            <a:endParaRPr lang="de-DE" sz="1900" dirty="0" smtClean="0"/>
          </a:p>
          <a:p>
            <a:pPr marL="342900" indent="-342900">
              <a:lnSpc>
                <a:spcPct val="110000"/>
              </a:lnSpc>
              <a:buFontTx/>
              <a:buChar char="-"/>
            </a:pPr>
            <a:endParaRPr lang="de-DE" sz="1900" dirty="0"/>
          </a:p>
          <a:p>
            <a:pPr marL="342900" indent="-342900">
              <a:lnSpc>
                <a:spcPct val="110000"/>
              </a:lnSpc>
              <a:buFontTx/>
              <a:buChar char="-"/>
            </a:pPr>
            <a:endParaRPr lang="de-DE" sz="1900" dirty="0" smtClean="0"/>
          </a:p>
          <a:p>
            <a:pPr marL="342900" indent="-342900">
              <a:lnSpc>
                <a:spcPct val="110000"/>
              </a:lnSpc>
              <a:buFontTx/>
              <a:buChar char="-"/>
            </a:pPr>
            <a:endParaRPr lang="de-DE" sz="1900" dirty="0"/>
          </a:p>
          <a:p>
            <a:pPr marL="342900" indent="-342900">
              <a:lnSpc>
                <a:spcPct val="110000"/>
              </a:lnSpc>
              <a:buFontTx/>
              <a:buChar char="-"/>
            </a:pPr>
            <a:endParaRPr lang="de-DE" sz="1900" dirty="0" smtClean="0"/>
          </a:p>
          <a:p>
            <a:pPr marL="342900" indent="-342900">
              <a:lnSpc>
                <a:spcPct val="110000"/>
              </a:lnSpc>
              <a:buFontTx/>
              <a:buChar char="-"/>
            </a:pPr>
            <a:endParaRPr lang="de-DE" sz="1900" dirty="0"/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de-DE" sz="1900" dirty="0" smtClean="0"/>
              <a:t>Video 2 hat daher einen Offset von 4</a:t>
            </a:r>
            <a:endParaRPr lang="de-DE" sz="1900" dirty="0"/>
          </a:p>
          <a:p>
            <a:pPr marL="342900" indent="-342900">
              <a:lnSpc>
                <a:spcPct val="110000"/>
              </a:lnSpc>
              <a:buFontTx/>
              <a:buChar char="-"/>
            </a:pPr>
            <a:endParaRPr lang="de-DE" sz="1900" dirty="0" smtClean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252"/>
              </p:ext>
            </p:extLst>
          </p:nvPr>
        </p:nvGraphicFramePr>
        <p:xfrm>
          <a:off x="341246" y="4695290"/>
          <a:ext cx="8426451" cy="78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041"/>
                <a:gridCol w="766041"/>
                <a:gridCol w="766041"/>
                <a:gridCol w="766041"/>
                <a:gridCol w="766041"/>
                <a:gridCol w="766041"/>
                <a:gridCol w="766041"/>
                <a:gridCol w="766041"/>
                <a:gridCol w="766041"/>
                <a:gridCol w="766041"/>
                <a:gridCol w="766041"/>
              </a:tblGrid>
              <a:tr h="418269">
                <a:tc>
                  <a:txBody>
                    <a:bodyPr/>
                    <a:lstStyle/>
                    <a:p>
                      <a:r>
                        <a:rPr lang="de-DE" dirty="0" smtClean="0"/>
                        <a:t>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Video</a:t>
                      </a:r>
                      <a:endParaRPr lang="de-D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DE" dirty="0" smtClean="0"/>
                        <a:t>Video 1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de-DE" dirty="0" smtClean="0"/>
                        <a:t>Video 2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Pfeil nach unten 8"/>
          <p:cNvSpPr/>
          <p:nvPr/>
        </p:nvSpPr>
        <p:spPr>
          <a:xfrm>
            <a:off x="1547664" y="3918129"/>
            <a:ext cx="6048672" cy="648072"/>
          </a:xfrm>
          <a:prstGeom prst="downArrow">
            <a:avLst>
              <a:gd name="adj1" fmla="val 76455"/>
              <a:gd name="adj2" fmla="val 4358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bg1"/>
                </a:solidFill>
              </a:rPr>
              <a:t>Video hinzufügen (</a:t>
            </a:r>
            <a:r>
              <a:rPr lang="de-DE" sz="1900" dirty="0" err="1" smtClean="0">
                <a:solidFill>
                  <a:schemeClr val="bg1"/>
                </a:solidFill>
              </a:rPr>
              <a:t>append</a:t>
            </a:r>
            <a:r>
              <a:rPr lang="de-DE" sz="1900" dirty="0" smtClean="0">
                <a:solidFill>
                  <a:schemeClr val="bg1"/>
                </a:solidFill>
              </a:rPr>
              <a:t>)</a:t>
            </a:r>
            <a:endParaRPr lang="de-DE" sz="19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71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Xuggle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772815"/>
            <a:ext cx="5941417" cy="1650479"/>
          </a:xfrm>
        </p:spPr>
        <p:txBody>
          <a:bodyPr/>
          <a:lstStyle/>
          <a:p>
            <a:r>
              <a:rPr lang="de-DE" dirty="0" smtClean="0"/>
              <a:t>Java-Bibliothek zum Dekomprimieren, Manipulieren und Komprimieren von Videostreams</a:t>
            </a:r>
          </a:p>
          <a:p>
            <a:endParaRPr lang="de-DE" dirty="0" smtClean="0"/>
          </a:p>
          <a:p>
            <a:r>
              <a:rPr lang="de-DE" dirty="0"/>
              <a:t>GPL Version 3 Lizenz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Zerlegen und Speichern</a:t>
            </a:r>
            <a:endParaRPr lang="de-DE" dirty="0"/>
          </a:p>
        </p:txBody>
      </p:sp>
      <p:pic>
        <p:nvPicPr>
          <p:cNvPr id="8" name="Grafik 7" descr="xuggle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89761"/>
            <a:ext cx="2381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feil nach rechts 6"/>
          <p:cNvSpPr/>
          <p:nvPr/>
        </p:nvSpPr>
        <p:spPr>
          <a:xfrm>
            <a:off x="755576" y="3606379"/>
            <a:ext cx="7704856" cy="50405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bg1"/>
                </a:solidFill>
              </a:rPr>
              <a:t>Videostream</a:t>
            </a:r>
          </a:p>
        </p:txBody>
      </p:sp>
      <p:sp>
        <p:nvSpPr>
          <p:cNvPr id="12" name="Pfeil nach unten 11"/>
          <p:cNvSpPr/>
          <p:nvPr/>
        </p:nvSpPr>
        <p:spPr>
          <a:xfrm>
            <a:off x="4433262" y="4108625"/>
            <a:ext cx="360040" cy="32667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3" name="Pfeil nach unten 12"/>
          <p:cNvSpPr/>
          <p:nvPr/>
        </p:nvSpPr>
        <p:spPr>
          <a:xfrm>
            <a:off x="7814131" y="4108624"/>
            <a:ext cx="360040" cy="32667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4" name="Pfeil nach unten 13"/>
          <p:cNvSpPr/>
          <p:nvPr/>
        </p:nvSpPr>
        <p:spPr>
          <a:xfrm>
            <a:off x="755576" y="4108625"/>
            <a:ext cx="360040" cy="32667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5" name="Pfeil nach rechts 14"/>
          <p:cNvSpPr/>
          <p:nvPr/>
        </p:nvSpPr>
        <p:spPr>
          <a:xfrm>
            <a:off x="2123728" y="5052992"/>
            <a:ext cx="1421779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186545" y="5341024"/>
            <a:ext cx="1296144" cy="73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Abtastrate</a:t>
            </a:r>
          </a:p>
          <a:p>
            <a:pPr>
              <a:lnSpc>
                <a:spcPct val="110000"/>
              </a:lnSpc>
            </a:pPr>
            <a:r>
              <a:rPr lang="de-DE" sz="1900" dirty="0" err="1" smtClean="0"/>
              <a:t>z.b.</a:t>
            </a:r>
            <a:r>
              <a:rPr lang="de-DE" sz="1900" dirty="0" smtClean="0"/>
              <a:t> 5 sec</a:t>
            </a:r>
          </a:p>
        </p:txBody>
      </p:sp>
      <p:sp>
        <p:nvSpPr>
          <p:cNvPr id="17" name="Pfeil nach rechts 16"/>
          <p:cNvSpPr/>
          <p:nvPr/>
        </p:nvSpPr>
        <p:spPr>
          <a:xfrm>
            <a:off x="5805326" y="5052992"/>
            <a:ext cx="1421779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868143" y="5341024"/>
            <a:ext cx="1296144" cy="73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Abtastrate</a:t>
            </a:r>
          </a:p>
          <a:p>
            <a:pPr>
              <a:lnSpc>
                <a:spcPct val="110000"/>
              </a:lnSpc>
            </a:pPr>
            <a:r>
              <a:rPr lang="de-DE" sz="1900" dirty="0" err="1" smtClean="0"/>
              <a:t>z.b.</a:t>
            </a:r>
            <a:r>
              <a:rPr lang="de-DE" sz="1900" dirty="0" smtClean="0"/>
              <a:t> 5 sec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72" y="4533453"/>
            <a:ext cx="2504348" cy="1440000"/>
          </a:xfrm>
          <a:prstGeom prst="rect">
            <a:avLst/>
          </a:prstGeom>
          <a:scene3d>
            <a:camera prst="perspectiveRight">
              <a:rot lat="0" lon="17999990" rev="0"/>
            </a:camera>
            <a:lightRig rig="threePt" dir="t"/>
          </a:scene3d>
          <a:sp3d prstMaterial="matte"/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26" y="4547848"/>
            <a:ext cx="2504348" cy="1440000"/>
          </a:xfrm>
          <a:prstGeom prst="rect">
            <a:avLst/>
          </a:prstGeom>
          <a:scene3d>
            <a:camera prst="perspectiveRight">
              <a:rot lat="0" lon="17999990" rev="0"/>
            </a:camera>
            <a:lightRig rig="threePt" dir="t"/>
          </a:scene3d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77" y="4533453"/>
            <a:ext cx="2504348" cy="1440000"/>
          </a:xfrm>
          <a:prstGeom prst="rect">
            <a:avLst/>
          </a:prstGeom>
          <a:scene3d>
            <a:camera prst="perspectiveRight">
              <a:rot lat="0" lon="17999990" rev="0"/>
            </a:camera>
            <a:lightRig rig="threePt" dir="t"/>
          </a:scene3d>
        </p:spPr>
      </p:pic>
      <p:sp>
        <p:nvSpPr>
          <p:cNvPr id="22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93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Frames speichern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4509120"/>
            <a:ext cx="8426450" cy="1296144"/>
          </a:xfrm>
        </p:spPr>
        <p:txBody>
          <a:bodyPr/>
          <a:lstStyle/>
          <a:p>
            <a:r>
              <a:rPr lang="de-DE" dirty="0" smtClean="0"/>
              <a:t>Frames werden im HDFS gespeichert</a:t>
            </a:r>
          </a:p>
          <a:p>
            <a:r>
              <a:rPr lang="de-DE" dirty="0" smtClean="0"/>
              <a:t>Der Speicherort jedes Frames wird in einer TXT Datei geschrieben</a:t>
            </a:r>
          </a:p>
          <a:p>
            <a:r>
              <a:rPr lang="de-DE" dirty="0" smtClean="0"/>
              <a:t>TXT ist der Input für den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Job</a:t>
            </a:r>
            <a:endParaRPr lang="de-DE" dirty="0"/>
          </a:p>
        </p:txBody>
      </p:sp>
      <p:sp>
        <p:nvSpPr>
          <p:cNvPr id="6" name="AutoShape 2" descr="https://hadoop.apache.org/docs/r2.4.1/hadoop-project-dist/hadoop-hdfs/images/hdfs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1628800"/>
            <a:ext cx="1512168" cy="845667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 rot="814680">
            <a:off x="5178805" y="2905176"/>
            <a:ext cx="1584176" cy="4504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Speicherort</a:t>
            </a:r>
          </a:p>
        </p:txBody>
      </p:sp>
      <p:sp>
        <p:nvSpPr>
          <p:cNvPr id="10" name="Pfeil nach rechts 9"/>
          <p:cNvSpPr/>
          <p:nvPr/>
        </p:nvSpPr>
        <p:spPr>
          <a:xfrm rot="20665753">
            <a:off x="5111041" y="1992823"/>
            <a:ext cx="1584176" cy="4504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Frames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819683"/>
            <a:ext cx="2504348" cy="1440000"/>
          </a:xfrm>
          <a:prstGeom prst="rect">
            <a:avLst/>
          </a:prstGeom>
          <a:scene3d>
            <a:camera prst="perspectiveRight">
              <a:rot lat="0" lon="17999990" rev="0"/>
            </a:camera>
            <a:lightRig rig="threePt" dir="t"/>
          </a:scene3d>
          <a:sp3d prstMaterial="matte"/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35" y="1814917"/>
            <a:ext cx="2504348" cy="1440000"/>
          </a:xfrm>
          <a:prstGeom prst="rect">
            <a:avLst/>
          </a:prstGeom>
          <a:scene3d>
            <a:camera prst="perspectiveRight">
              <a:rot lat="0" lon="17999990" rev="0"/>
            </a:camera>
            <a:lightRig rig="threePt" dir="t"/>
          </a:scene3d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33" y="1824449"/>
            <a:ext cx="2504348" cy="1440000"/>
          </a:xfrm>
          <a:prstGeom prst="rect">
            <a:avLst/>
          </a:prstGeom>
          <a:scene3d>
            <a:camera prst="perspectiveRight">
              <a:rot lat="0" lon="17999990" rev="0"/>
            </a:camera>
            <a:lightRig rig="threePt" dir="t"/>
          </a:scene3d>
        </p:spPr>
      </p:pic>
      <p:sp>
        <p:nvSpPr>
          <p:cNvPr id="9" name="Textfeld 8"/>
          <p:cNvSpPr txBox="1"/>
          <p:nvPr/>
        </p:nvSpPr>
        <p:spPr>
          <a:xfrm>
            <a:off x="7056276" y="3124850"/>
            <a:ext cx="1404156" cy="4139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smtClean="0"/>
              <a:t>TXT Datei</a:t>
            </a:r>
            <a:endParaRPr lang="de-DE" sz="1900" dirty="0" smtClean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39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MapReduce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Durchschnittliche Farbe eines Frames</a:t>
            </a:r>
          </a:p>
          <a:p>
            <a:r>
              <a:rPr lang="de-DE" dirty="0" smtClean="0"/>
              <a:t>Dominante Farbe eines Frames</a:t>
            </a:r>
          </a:p>
          <a:p>
            <a:endParaRPr lang="de-DE" dirty="0" smtClean="0"/>
          </a:p>
          <a:p>
            <a:r>
              <a:rPr lang="de-DE" dirty="0" smtClean="0"/>
              <a:t>Pro Frame ein eigener </a:t>
            </a:r>
            <a:r>
              <a:rPr lang="de-DE" dirty="0" err="1" smtClean="0"/>
              <a:t>MapReduce</a:t>
            </a:r>
            <a:r>
              <a:rPr lang="de-DE" dirty="0" smtClean="0"/>
              <a:t> Job</a:t>
            </a:r>
            <a:endParaRPr lang="de-DE" dirty="0"/>
          </a:p>
          <a:p>
            <a:r>
              <a:rPr lang="de-DE" dirty="0" smtClean="0"/>
              <a:t>Input: gewünschte </a:t>
            </a:r>
            <a:r>
              <a:rPr lang="de-DE" dirty="0" err="1" smtClean="0"/>
              <a:t>Bucketgröße</a:t>
            </a:r>
            <a:r>
              <a:rPr lang="de-DE" dirty="0" smtClean="0"/>
              <a:t>, Textzeile mit Verweis auf Bild</a:t>
            </a:r>
          </a:p>
          <a:p>
            <a:endParaRPr lang="de-DE" dirty="0"/>
          </a:p>
          <a:p>
            <a:r>
              <a:rPr lang="de-DE" dirty="0"/>
              <a:t>Beispiel URL: </a:t>
            </a:r>
            <a:r>
              <a:rPr lang="de-DE" dirty="0" smtClean="0">
                <a:hlinkClick r:id="rId3"/>
              </a:rPr>
              <a:t>http://url.de/vid.ogg</a:t>
            </a:r>
            <a:endParaRPr lang="de-DE" dirty="0" smtClean="0"/>
          </a:p>
          <a:p>
            <a:r>
              <a:rPr lang="de-DE" dirty="0" smtClean="0"/>
              <a:t>Auswahl 1. Bild mit 4 Pixeln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293096"/>
            <a:ext cx="1269841" cy="1269841"/>
          </a:xfrm>
          <a:prstGeom prst="rect">
            <a:avLst/>
          </a:prstGeom>
        </p:spPr>
      </p:pic>
      <p:cxnSp>
        <p:nvCxnSpPr>
          <p:cNvPr id="17" name="Gerader Verbinder 16"/>
          <p:cNvCxnSpPr/>
          <p:nvPr/>
        </p:nvCxnSpPr>
        <p:spPr>
          <a:xfrm>
            <a:off x="4355976" y="4653136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4355976" y="5301208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6444208" y="4658072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6444208" y="5295840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856960" y="4452594"/>
            <a:ext cx="184590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R255 G0 B0 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870111" y="5089790"/>
            <a:ext cx="184590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R100 G0 B0 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569768" y="4446156"/>
            <a:ext cx="184590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R100 G0 B0 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569767" y="5088860"/>
            <a:ext cx="184590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R180 G0 B0 </a:t>
            </a:r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389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MapReduce</a:t>
            </a:r>
            <a:r>
              <a:rPr lang="de-DE" dirty="0" smtClean="0"/>
              <a:t>	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Inhaltsplatzhalt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8116263"/>
                  </p:ext>
                </p:extLst>
              </p:nvPr>
            </p:nvGraphicFramePr>
            <p:xfrm>
              <a:off x="358775" y="1785938"/>
              <a:ext cx="7813624" cy="2352232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1562725"/>
                    <a:gridCol w="1426364"/>
                    <a:gridCol w="1022514"/>
                    <a:gridCol w="1612979"/>
                    <a:gridCol w="218904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Far</a:t>
                          </a:r>
                          <a:r>
                            <a:rPr lang="de-DE" baseline="0" dirty="0" smtClean="0"/>
                            <a:t>braum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Farbwerte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Anzahl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Relativer</a:t>
                          </a:r>
                          <a:r>
                            <a:rPr lang="de-DE" baseline="0" dirty="0" smtClean="0"/>
                            <a:t> Anteil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Anteil des Farbwerts</a:t>
                          </a:r>
                          <a:endParaRPr lang="de-DE" dirty="0"/>
                        </a:p>
                      </a:txBody>
                      <a:tcPr/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R</a:t>
                          </a:r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100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i="1" baseline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b="0" i="1" baseline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de-DE" b="0" i="1" baseline="0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=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100 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∙0.5=50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aseline="0" dirty="0" smtClean="0"/>
                            <a:t>180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i="1" baseline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baseline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de-DE" b="0" i="1" baseline="0" smtClean="0">
                                    <a:latin typeface="Cambria Math" panose="02040503050406030204" pitchFamily="18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smtClean="0"/>
                            <a:t>  =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180 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∙0.25=45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255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i="1" baseline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baseline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de-DE" b="0" i="1" baseline="0" smtClean="0">
                                    <a:latin typeface="Cambria Math" panose="02040503050406030204" pitchFamily="18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smtClean="0"/>
                            <a:t>=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255 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∙0.2≈63 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635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smtClean="0"/>
                            <a:t>158</a:t>
                          </a:r>
                          <a:endParaRPr lang="de-DE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Inhaltsplatzhalt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8116263"/>
                  </p:ext>
                </p:extLst>
              </p:nvPr>
            </p:nvGraphicFramePr>
            <p:xfrm>
              <a:off x="358775" y="1785938"/>
              <a:ext cx="7813624" cy="2352232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1562725"/>
                    <a:gridCol w="1426364"/>
                    <a:gridCol w="1022514"/>
                    <a:gridCol w="1612979"/>
                    <a:gridCol w="2189042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Far</a:t>
                          </a:r>
                          <a:r>
                            <a:rPr lang="de-DE" baseline="0" dirty="0" smtClean="0"/>
                            <a:t>braum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Farbwerte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Anzahl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Relativer</a:t>
                          </a:r>
                          <a:r>
                            <a:rPr lang="de-DE" baseline="0" dirty="0" smtClean="0"/>
                            <a:t> Anteil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Anteil des Farbwerts</a:t>
                          </a:r>
                          <a:endParaRPr lang="de-DE" dirty="0"/>
                        </a:p>
                      </a:txBody>
                      <a:tcPr/>
                    </a:tc>
                  </a:tr>
                  <a:tr h="44710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R</a:t>
                          </a:r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100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49057" t="-148649" r="-136981" b="-3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7660" t="-148649" r="-1114" b="-387838"/>
                          </a:stretch>
                        </a:blipFill>
                      </a:tcPr>
                    </a:tc>
                  </a:tr>
                  <a:tr h="447104">
                    <a:tc vMerge="1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aseline="0" dirty="0" smtClean="0"/>
                            <a:t>180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49057" t="-252055" r="-136981" b="-293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7660" t="-252055" r="-1114" b="-293151"/>
                          </a:stretch>
                        </a:blipFill>
                      </a:tcPr>
                    </a:tc>
                  </a:tr>
                  <a:tr h="447104">
                    <a:tc vMerge="1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255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49057" t="-347297" r="-136981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7660" t="-347297" r="-1114" b="-18918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635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smtClean="0"/>
                            <a:t>158</a:t>
                          </a:r>
                          <a:endParaRPr lang="de-DE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Durchschnittliche Farbe pro Frame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28" y="4455902"/>
            <a:ext cx="1269841" cy="1269841"/>
          </a:xfrm>
          <a:prstGeom prst="rect">
            <a:avLst/>
          </a:prstGeom>
        </p:spPr>
      </p:pic>
      <p:cxnSp>
        <p:nvCxnSpPr>
          <p:cNvPr id="8" name="Gerader Verbinder 7"/>
          <p:cNvCxnSpPr/>
          <p:nvPr/>
        </p:nvCxnSpPr>
        <p:spPr>
          <a:xfrm>
            <a:off x="1855124" y="4815942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1855124" y="5464014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3943356" y="4820878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3943356" y="5458646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56108" y="4615400"/>
            <a:ext cx="184590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R255 G0 B0 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69259" y="5252596"/>
            <a:ext cx="184590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R100 G0 B0 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068916" y="4608962"/>
            <a:ext cx="184590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R100 G0 B0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068915" y="5251666"/>
            <a:ext cx="184590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R180 G0 B0 </a:t>
            </a:r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13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gende mit Pfeil nach unten 7"/>
          <p:cNvSpPr/>
          <p:nvPr/>
        </p:nvSpPr>
        <p:spPr>
          <a:xfrm>
            <a:off x="358776" y="1628800"/>
            <a:ext cx="8605712" cy="4536504"/>
          </a:xfrm>
          <a:prstGeom prst="downArrowCallout">
            <a:avLst>
              <a:gd name="adj1" fmla="val 16296"/>
              <a:gd name="adj2" fmla="val 13765"/>
              <a:gd name="adj3" fmla="val 17921"/>
              <a:gd name="adj4" fmla="val 7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426450" cy="4176463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smtClean="0"/>
              <a:t>Für jeden Pixel eines Frames: </a:t>
            </a:r>
            <a:endParaRPr lang="es-ES" sz="1800" dirty="0"/>
          </a:p>
          <a:p>
            <a:pPr marL="0" indent="0">
              <a:buNone/>
            </a:pPr>
            <a:r>
              <a:rPr lang="de-DE" sz="1800" dirty="0"/>
              <a:t>		Color </a:t>
            </a:r>
            <a:r>
              <a:rPr lang="de-DE" sz="1800" dirty="0" err="1"/>
              <a:t>pixel</a:t>
            </a:r>
            <a:r>
              <a:rPr lang="de-DE" sz="1800" dirty="0"/>
              <a:t> = </a:t>
            </a:r>
            <a:r>
              <a:rPr lang="de-DE" sz="1800" dirty="0" err="1"/>
              <a:t>new</a:t>
            </a:r>
            <a:r>
              <a:rPr lang="de-DE" sz="1800" dirty="0"/>
              <a:t> Color(</a:t>
            </a:r>
            <a:r>
              <a:rPr lang="de-DE" sz="1800" dirty="0" err="1"/>
              <a:t>image.getRGB</a:t>
            </a:r>
            <a:r>
              <a:rPr lang="de-DE" sz="1800" dirty="0"/>
              <a:t>(x, y));</a:t>
            </a:r>
          </a:p>
          <a:p>
            <a:pPr marL="0" indent="0">
              <a:buNone/>
            </a:pPr>
            <a:r>
              <a:rPr lang="de-DE" sz="1800" dirty="0"/>
              <a:t>		r = </a:t>
            </a:r>
            <a:r>
              <a:rPr lang="de-DE" sz="1800" dirty="0" err="1"/>
              <a:t>pixel.getRed</a:t>
            </a:r>
            <a:r>
              <a:rPr lang="de-DE" sz="1800" dirty="0" smtClean="0"/>
              <a:t>();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	g = </a:t>
            </a:r>
            <a:r>
              <a:rPr lang="de-DE" sz="1800" dirty="0" err="1"/>
              <a:t>pixel.getGreen</a:t>
            </a:r>
            <a:r>
              <a:rPr lang="de-DE" sz="1800" smtClean="0"/>
              <a:t>();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	b = </a:t>
            </a:r>
            <a:r>
              <a:rPr lang="de-DE" sz="1800" dirty="0" err="1"/>
              <a:t>pixel.getBlue</a:t>
            </a:r>
            <a:r>
              <a:rPr lang="de-DE" sz="1800" dirty="0"/>
              <a:t>(); 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dirty="0" err="1" smtClean="0"/>
              <a:t>RKey</a:t>
            </a:r>
            <a:r>
              <a:rPr lang="en-US" sz="1800" dirty="0" smtClean="0"/>
              <a:t> ="</a:t>
            </a:r>
            <a:r>
              <a:rPr lang="en-US" sz="1800" dirty="0"/>
              <a:t>R "+ r+ "," </a:t>
            </a:r>
            <a:r>
              <a:rPr lang="en-US" sz="1800" dirty="0" smtClean="0"/>
              <a:t>+ </a:t>
            </a:r>
            <a:r>
              <a:rPr lang="en-US" sz="1800" dirty="0" err="1" smtClean="0"/>
              <a:t>Pixelsumme</a:t>
            </a:r>
            <a:r>
              <a:rPr lang="en-US" sz="1800" dirty="0" smtClean="0"/>
              <a:t>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dirty="0" err="1" smtClean="0"/>
              <a:t>GKey</a:t>
            </a:r>
            <a:r>
              <a:rPr lang="en-US" sz="1800" dirty="0" smtClean="0"/>
              <a:t> ="</a:t>
            </a:r>
            <a:r>
              <a:rPr lang="en-US" sz="1800" dirty="0"/>
              <a:t>G "+g+ "," </a:t>
            </a:r>
            <a:r>
              <a:rPr lang="en-US" sz="1800" dirty="0" smtClean="0"/>
              <a:t>+</a:t>
            </a:r>
            <a:r>
              <a:rPr lang="en-US" sz="1800" dirty="0"/>
              <a:t> </a:t>
            </a:r>
            <a:r>
              <a:rPr lang="en-US" sz="1800" dirty="0" err="1" smtClean="0"/>
              <a:t>Pixelsumme</a:t>
            </a:r>
            <a:r>
              <a:rPr lang="en-US" sz="1800" dirty="0" smtClean="0"/>
              <a:t>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dirty="0" err="1" smtClean="0"/>
              <a:t>BKey</a:t>
            </a:r>
            <a:r>
              <a:rPr lang="en-US" sz="1800" dirty="0" smtClean="0"/>
              <a:t> ="</a:t>
            </a:r>
            <a:r>
              <a:rPr lang="en-US" sz="1800" dirty="0"/>
              <a:t>B "+b+ "," + </a:t>
            </a:r>
            <a:r>
              <a:rPr lang="en-US" sz="1800" dirty="0" err="1" smtClean="0"/>
              <a:t>Pixelsumme</a:t>
            </a:r>
            <a:r>
              <a:rPr lang="en-US" sz="1800" dirty="0" smtClean="0"/>
              <a:t>;</a:t>
            </a:r>
            <a:endParaRPr lang="en-US" sz="1800" dirty="0"/>
          </a:p>
          <a:p>
            <a:pPr marL="0" indent="0">
              <a:buNone/>
            </a:pPr>
            <a:r>
              <a:rPr lang="de-DE" sz="1800" dirty="0"/>
              <a:t>		</a:t>
            </a:r>
            <a:r>
              <a:rPr lang="de-DE" sz="1800" dirty="0" err="1"/>
              <a:t>context.write</a:t>
            </a:r>
            <a:r>
              <a:rPr lang="de-DE" sz="1800" dirty="0"/>
              <a:t>(</a:t>
            </a:r>
            <a:r>
              <a:rPr lang="de-DE" sz="1800" dirty="0" err="1">
                <a:solidFill>
                  <a:srgbClr val="FF0000"/>
                </a:solidFill>
              </a:rPr>
              <a:t>RKey</a:t>
            </a:r>
            <a:r>
              <a:rPr lang="de-DE" sz="1800" dirty="0"/>
              <a:t>, </a:t>
            </a:r>
            <a:r>
              <a:rPr lang="de-DE" sz="1800" dirty="0" smtClean="0">
                <a:solidFill>
                  <a:srgbClr val="0014A0"/>
                </a:solidFill>
              </a:rPr>
              <a:t>1</a:t>
            </a:r>
            <a:r>
              <a:rPr lang="de-DE" sz="1800" dirty="0" smtClean="0"/>
              <a:t>);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	</a:t>
            </a:r>
            <a:r>
              <a:rPr lang="de-DE" sz="1800" dirty="0" err="1"/>
              <a:t>context.write</a:t>
            </a:r>
            <a:r>
              <a:rPr lang="de-DE" sz="1800" dirty="0"/>
              <a:t>(</a:t>
            </a:r>
            <a:r>
              <a:rPr lang="de-DE" sz="1800" dirty="0" err="1">
                <a:solidFill>
                  <a:srgbClr val="FF0000"/>
                </a:solidFill>
              </a:rPr>
              <a:t>GKey</a:t>
            </a:r>
            <a:r>
              <a:rPr lang="de-DE" sz="1800" dirty="0"/>
              <a:t>, </a:t>
            </a:r>
            <a:r>
              <a:rPr lang="de-DE" sz="1800" dirty="0" smtClean="0">
                <a:solidFill>
                  <a:srgbClr val="0014A0"/>
                </a:solidFill>
              </a:rPr>
              <a:t>1</a:t>
            </a:r>
            <a:r>
              <a:rPr lang="de-DE" sz="1800" dirty="0" smtClean="0"/>
              <a:t>);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	</a:t>
            </a:r>
            <a:r>
              <a:rPr lang="de-DE" sz="1800" dirty="0" err="1"/>
              <a:t>context.write</a:t>
            </a:r>
            <a:r>
              <a:rPr lang="de-DE" sz="1800" dirty="0"/>
              <a:t>(</a:t>
            </a:r>
            <a:r>
              <a:rPr lang="de-DE" sz="1800" dirty="0" err="1">
                <a:solidFill>
                  <a:srgbClr val="FF0000"/>
                </a:solidFill>
              </a:rPr>
              <a:t>BKey</a:t>
            </a:r>
            <a:r>
              <a:rPr lang="de-DE" sz="1800" dirty="0"/>
              <a:t>, </a:t>
            </a:r>
            <a:r>
              <a:rPr lang="de-DE" sz="1800" dirty="0" smtClean="0">
                <a:solidFill>
                  <a:srgbClr val="0014A0"/>
                </a:solidFill>
              </a:rPr>
              <a:t>1</a:t>
            </a:r>
            <a:r>
              <a:rPr lang="de-DE" sz="1800" dirty="0" smtClean="0"/>
              <a:t>); </a:t>
            </a:r>
            <a:r>
              <a:rPr lang="de-DE" sz="1800" dirty="0"/>
              <a:t>			</a:t>
            </a:r>
          </a:p>
          <a:p>
            <a:pPr marL="0" indent="0">
              <a:buNone/>
            </a:pPr>
            <a:r>
              <a:rPr lang="de-DE" sz="1800" dirty="0"/>
              <a:t>			</a:t>
            </a: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MapReduce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7381577" cy="504540"/>
          </a:xfrm>
        </p:spPr>
        <p:txBody>
          <a:bodyPr/>
          <a:lstStyle/>
          <a:p>
            <a:r>
              <a:rPr lang="de-DE" dirty="0" smtClean="0"/>
              <a:t>Durchschnittliche Farbe pro Frame: Mapper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436096" y="5349150"/>
            <a:ext cx="3349129" cy="73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900" dirty="0" smtClean="0"/>
              <a:t>&lt;</a:t>
            </a:r>
            <a:r>
              <a:rPr lang="pt-BR" sz="1900" dirty="0" smtClean="0">
                <a:solidFill>
                  <a:srgbClr val="FF0000"/>
                </a:solidFill>
              </a:rPr>
              <a:t>R 255,4</a:t>
            </a:r>
            <a:r>
              <a:rPr lang="pt-BR" sz="1900" dirty="0"/>
              <a:t>, </a:t>
            </a:r>
            <a:r>
              <a:rPr lang="pt-BR" sz="1900" dirty="0">
                <a:solidFill>
                  <a:srgbClr val="0014A0"/>
                </a:solidFill>
              </a:rPr>
              <a:t>1</a:t>
            </a:r>
            <a:r>
              <a:rPr lang="pt-BR" sz="1900" dirty="0"/>
              <a:t>&gt; &lt;</a:t>
            </a:r>
            <a:r>
              <a:rPr lang="pt-BR" sz="1900" dirty="0" smtClean="0">
                <a:solidFill>
                  <a:srgbClr val="FF0000"/>
                </a:solidFill>
              </a:rPr>
              <a:t>R 100,4</a:t>
            </a:r>
            <a:r>
              <a:rPr lang="pt-BR" sz="1900" dirty="0">
                <a:solidFill>
                  <a:srgbClr val="FF0000"/>
                </a:solidFill>
              </a:rPr>
              <a:t>, </a:t>
            </a:r>
            <a:r>
              <a:rPr lang="pt-BR" sz="1900" dirty="0" smtClean="0">
                <a:solidFill>
                  <a:srgbClr val="0014A0"/>
                </a:solidFill>
              </a:rPr>
              <a:t>1, 1</a:t>
            </a:r>
            <a:r>
              <a:rPr lang="pt-BR" sz="1900" dirty="0" smtClean="0"/>
              <a:t>&gt; &lt;</a:t>
            </a:r>
            <a:r>
              <a:rPr lang="pt-BR" sz="1900" dirty="0" smtClean="0">
                <a:solidFill>
                  <a:srgbClr val="FF0000"/>
                </a:solidFill>
              </a:rPr>
              <a:t>R 180,4</a:t>
            </a:r>
            <a:r>
              <a:rPr lang="pt-BR" sz="1900" dirty="0"/>
              <a:t>, </a:t>
            </a:r>
            <a:r>
              <a:rPr lang="pt-BR" sz="1900" dirty="0">
                <a:solidFill>
                  <a:srgbClr val="0014A0"/>
                </a:solidFill>
              </a:rPr>
              <a:t>1</a:t>
            </a:r>
            <a:r>
              <a:rPr lang="pt-BR" sz="1900" dirty="0"/>
              <a:t>&gt;</a:t>
            </a:r>
            <a:endParaRPr lang="de-DE" sz="1900" dirty="0" err="1" smtClean="0"/>
          </a:p>
        </p:txBody>
      </p:sp>
      <p:sp>
        <p:nvSpPr>
          <p:cNvPr id="10" name="Textfeld 9"/>
          <p:cNvSpPr txBox="1"/>
          <p:nvPr/>
        </p:nvSpPr>
        <p:spPr>
          <a:xfrm>
            <a:off x="1198625" y="5321705"/>
            <a:ext cx="2653296" cy="73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900" dirty="0" smtClean="0"/>
              <a:t>&lt;</a:t>
            </a:r>
            <a:r>
              <a:rPr lang="pt-BR" sz="1900" dirty="0" smtClean="0">
                <a:solidFill>
                  <a:srgbClr val="FF0000"/>
                </a:solidFill>
              </a:rPr>
              <a:t>B 0,4, </a:t>
            </a:r>
            <a:r>
              <a:rPr lang="pt-BR" sz="1900" dirty="0" smtClean="0">
                <a:solidFill>
                  <a:srgbClr val="0014A0"/>
                </a:solidFill>
              </a:rPr>
              <a:t>1, 1, 1, 1</a:t>
            </a:r>
            <a:r>
              <a:rPr lang="pt-BR" sz="1900" dirty="0" smtClean="0"/>
              <a:t>&gt;</a:t>
            </a:r>
          </a:p>
          <a:p>
            <a:pPr>
              <a:lnSpc>
                <a:spcPct val="110000"/>
              </a:lnSpc>
            </a:pPr>
            <a:r>
              <a:rPr lang="pt-BR" sz="1900" dirty="0" smtClean="0"/>
              <a:t>&lt;</a:t>
            </a:r>
            <a:r>
              <a:rPr lang="pt-BR" sz="1900" dirty="0" smtClean="0">
                <a:solidFill>
                  <a:srgbClr val="FF0000"/>
                </a:solidFill>
              </a:rPr>
              <a:t>G </a:t>
            </a:r>
            <a:r>
              <a:rPr lang="pt-BR" sz="1900" dirty="0">
                <a:solidFill>
                  <a:srgbClr val="FF0000"/>
                </a:solidFill>
              </a:rPr>
              <a:t>0,4, </a:t>
            </a:r>
            <a:r>
              <a:rPr lang="pt-BR" sz="1900" dirty="0">
                <a:solidFill>
                  <a:srgbClr val="0014A0"/>
                </a:solidFill>
              </a:rPr>
              <a:t>1, 1, 1, 1</a:t>
            </a:r>
            <a:r>
              <a:rPr lang="pt-BR" sz="1900" dirty="0" smtClean="0"/>
              <a:t>&gt;</a:t>
            </a:r>
            <a:endParaRPr lang="pt-BR" sz="1900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93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gende mit Pfeil nach unten 7"/>
          <p:cNvSpPr/>
          <p:nvPr/>
        </p:nvSpPr>
        <p:spPr>
          <a:xfrm>
            <a:off x="358776" y="2276872"/>
            <a:ext cx="8605712" cy="3888432"/>
          </a:xfrm>
          <a:prstGeom prst="downArrowCallout">
            <a:avLst>
              <a:gd name="adj1" fmla="val 16296"/>
              <a:gd name="adj2" fmla="val 13765"/>
              <a:gd name="adj3" fmla="val 23348"/>
              <a:gd name="adj4" fmla="val 704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2420888"/>
            <a:ext cx="8426450" cy="2736304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/>
              <a:t>(</a:t>
            </a:r>
            <a:r>
              <a:rPr lang="de-DE" sz="1800" dirty="0" err="1"/>
              <a:t>code.startsWith</a:t>
            </a:r>
            <a:r>
              <a:rPr lang="de-DE" sz="1800" dirty="0"/>
              <a:t>("R</a:t>
            </a:r>
            <a:r>
              <a:rPr lang="de-DE" sz="1800" dirty="0" smtClean="0"/>
              <a:t>"))</a:t>
            </a:r>
          </a:p>
          <a:p>
            <a:pPr marL="0" indent="0">
              <a:buNone/>
            </a:pPr>
            <a:r>
              <a:rPr lang="de-DE" sz="1800" dirty="0"/>
              <a:t>		</a:t>
            </a:r>
            <a:r>
              <a:rPr lang="de-DE" sz="1800" dirty="0" err="1"/>
              <a:t>for</a:t>
            </a:r>
            <a:r>
              <a:rPr lang="de-DE" sz="1800" dirty="0"/>
              <a:t> (</a:t>
            </a:r>
            <a:r>
              <a:rPr lang="de-DE" sz="1800" dirty="0" err="1"/>
              <a:t>DoubleWritable</a:t>
            </a:r>
            <a:r>
              <a:rPr lang="de-DE" sz="1800" dirty="0"/>
              <a:t> </a:t>
            </a:r>
            <a:r>
              <a:rPr lang="de-DE" sz="1800" dirty="0" err="1"/>
              <a:t>val</a:t>
            </a:r>
            <a:r>
              <a:rPr lang="de-DE" sz="1800" dirty="0"/>
              <a:t> : </a:t>
            </a:r>
            <a:r>
              <a:rPr lang="de-DE" sz="1800" dirty="0" err="1"/>
              <a:t>values</a:t>
            </a:r>
            <a:r>
              <a:rPr lang="de-DE" sz="1800" dirty="0"/>
              <a:t>) </a:t>
            </a:r>
          </a:p>
          <a:p>
            <a:pPr marL="0" indent="0">
              <a:buNone/>
            </a:pPr>
            <a:r>
              <a:rPr lang="de-DE" sz="1800" dirty="0"/>
              <a:t>			</a:t>
            </a:r>
            <a:r>
              <a:rPr lang="de-DE" sz="1800" dirty="0" err="1"/>
              <a:t>amount</a:t>
            </a:r>
            <a:r>
              <a:rPr lang="de-DE" sz="1800" dirty="0"/>
              <a:t> += </a:t>
            </a:r>
            <a:r>
              <a:rPr lang="de-DE" sz="1800" dirty="0" err="1"/>
              <a:t>val.get</a:t>
            </a:r>
            <a:r>
              <a:rPr lang="de-DE" sz="1800" dirty="0"/>
              <a:t>();</a:t>
            </a:r>
          </a:p>
          <a:p>
            <a:pPr marL="0" indent="0">
              <a:buNone/>
            </a:pPr>
            <a:r>
              <a:rPr lang="de-DE" sz="1800" dirty="0"/>
              <a:t>		</a:t>
            </a:r>
            <a:r>
              <a:rPr lang="de-DE" sz="1800" dirty="0" smtClean="0"/>
              <a:t>/* gleiches für G und B Werte … */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	</a:t>
            </a:r>
            <a:r>
              <a:rPr lang="de-DE" sz="1800" dirty="0" smtClean="0"/>
              <a:t>relativer Anteil </a:t>
            </a:r>
            <a:r>
              <a:rPr lang="de-DE" sz="1800" dirty="0"/>
              <a:t>= </a:t>
            </a:r>
            <a:r>
              <a:rPr lang="de-DE" sz="1800" dirty="0" err="1"/>
              <a:t>amount</a:t>
            </a:r>
            <a:r>
              <a:rPr lang="de-DE" sz="1800" dirty="0"/>
              <a:t> / </a:t>
            </a:r>
            <a:r>
              <a:rPr lang="de-DE" sz="1800" dirty="0" smtClean="0"/>
              <a:t>Pixelsumme; 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	</a:t>
            </a:r>
            <a:r>
              <a:rPr lang="de-DE" sz="1800" dirty="0" smtClean="0"/>
              <a:t>Farbanteil </a:t>
            </a:r>
            <a:r>
              <a:rPr lang="de-DE" sz="1800" dirty="0"/>
              <a:t>= </a:t>
            </a:r>
            <a:r>
              <a:rPr lang="de-DE" sz="1800" dirty="0" smtClean="0"/>
              <a:t>relativer Anteil*</a:t>
            </a:r>
            <a:r>
              <a:rPr lang="de-DE" sz="1800" dirty="0" err="1" smtClean="0"/>
              <a:t>farbcode</a:t>
            </a:r>
            <a:r>
              <a:rPr lang="de-DE" sz="1800" dirty="0"/>
              <a:t>; </a:t>
            </a: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 smtClean="0"/>
              <a:t>context.write</a:t>
            </a:r>
            <a:r>
              <a:rPr lang="de-DE" sz="1800" dirty="0" smtClean="0"/>
              <a:t>(</a:t>
            </a:r>
            <a:r>
              <a:rPr lang="de-DE" sz="1800" dirty="0" smtClean="0">
                <a:solidFill>
                  <a:srgbClr val="FF0000"/>
                </a:solidFill>
              </a:rPr>
              <a:t>Farbraum</a:t>
            </a:r>
            <a:r>
              <a:rPr lang="de-DE" sz="1800" dirty="0" smtClean="0"/>
              <a:t>, </a:t>
            </a:r>
            <a:r>
              <a:rPr lang="de-DE" sz="1800" dirty="0" smtClean="0">
                <a:solidFill>
                  <a:srgbClr val="0014A0"/>
                </a:solidFill>
              </a:rPr>
              <a:t>Farbanteil</a:t>
            </a:r>
            <a:r>
              <a:rPr lang="de-DE" sz="1800" dirty="0" smtClean="0"/>
              <a:t>);</a:t>
            </a:r>
            <a:r>
              <a:rPr lang="de-DE" sz="1800" dirty="0"/>
              <a:t>		</a:t>
            </a:r>
          </a:p>
          <a:p>
            <a:pPr marL="0" indent="0">
              <a:buNone/>
            </a:pPr>
            <a:r>
              <a:rPr lang="de-DE" sz="1800" dirty="0"/>
              <a:t>			</a:t>
            </a: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MapReduce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7381577" cy="504540"/>
          </a:xfrm>
        </p:spPr>
        <p:txBody>
          <a:bodyPr/>
          <a:lstStyle/>
          <a:p>
            <a:r>
              <a:rPr lang="de-DE" dirty="0" smtClean="0"/>
              <a:t>Durchschnittliche Farbe pro Frame: </a:t>
            </a:r>
            <a:r>
              <a:rPr lang="de-DE" dirty="0" err="1" smtClean="0"/>
              <a:t>Combiner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5400849" y="5569606"/>
            <a:ext cx="338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 dirty="0"/>
              <a:t>&lt;</a:t>
            </a:r>
            <a:r>
              <a:rPr lang="de-DE" sz="2000" dirty="0">
                <a:solidFill>
                  <a:srgbClr val="FF0000"/>
                </a:solidFill>
              </a:rPr>
              <a:t>R, </a:t>
            </a:r>
            <a:r>
              <a:rPr lang="de-DE" sz="2000" dirty="0" smtClean="0">
                <a:solidFill>
                  <a:srgbClr val="0014A0"/>
                </a:solidFill>
              </a:rPr>
              <a:t>50, 45, 63</a:t>
            </a:r>
            <a:r>
              <a:rPr lang="de-DE" sz="2000" dirty="0" smtClean="0"/>
              <a:t>&gt; </a:t>
            </a:r>
          </a:p>
        </p:txBody>
      </p:sp>
      <p:sp>
        <p:nvSpPr>
          <p:cNvPr id="6" name="Pfeil nach unten 5"/>
          <p:cNvSpPr/>
          <p:nvPr/>
        </p:nvSpPr>
        <p:spPr>
          <a:xfrm>
            <a:off x="4184390" y="1520788"/>
            <a:ext cx="954484" cy="104411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5138874" y="1493959"/>
            <a:ext cx="303352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pt-BR" dirty="0"/>
              <a:t>&lt;</a:t>
            </a:r>
            <a:r>
              <a:rPr lang="pt-BR" dirty="0">
                <a:solidFill>
                  <a:srgbClr val="FF0000"/>
                </a:solidFill>
              </a:rPr>
              <a:t>R 255,4, </a:t>
            </a:r>
            <a:r>
              <a:rPr lang="pt-BR" dirty="0">
                <a:solidFill>
                  <a:srgbClr val="0014A0"/>
                </a:solidFill>
              </a:rPr>
              <a:t>1</a:t>
            </a:r>
            <a:r>
              <a:rPr lang="pt-BR" dirty="0" smtClean="0"/>
              <a:t>&gt; </a:t>
            </a:r>
            <a:r>
              <a:rPr lang="pt-BR" dirty="0"/>
              <a:t>&lt;</a:t>
            </a:r>
            <a:r>
              <a:rPr lang="pt-BR" dirty="0">
                <a:solidFill>
                  <a:srgbClr val="FF0000"/>
                </a:solidFill>
              </a:rPr>
              <a:t>R 180,4</a:t>
            </a:r>
            <a:r>
              <a:rPr lang="pt-BR" dirty="0"/>
              <a:t>, </a:t>
            </a:r>
            <a:r>
              <a:rPr lang="pt-BR" dirty="0">
                <a:solidFill>
                  <a:srgbClr val="0014A0"/>
                </a:solidFill>
              </a:rPr>
              <a:t>1</a:t>
            </a:r>
            <a:r>
              <a:rPr lang="pt-BR" dirty="0"/>
              <a:t>&gt;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pt-BR" dirty="0" smtClean="0"/>
              <a:t>&lt;</a:t>
            </a:r>
            <a:r>
              <a:rPr lang="pt-BR" dirty="0">
                <a:solidFill>
                  <a:srgbClr val="FF0000"/>
                </a:solidFill>
              </a:rPr>
              <a:t>R 100,4</a:t>
            </a:r>
            <a:r>
              <a:rPr lang="pt-BR" dirty="0">
                <a:solidFill>
                  <a:srgbClr val="0014A0"/>
                </a:solidFill>
              </a:rPr>
              <a:t>, </a:t>
            </a:r>
            <a:r>
              <a:rPr lang="pt-BR" dirty="0" smtClean="0">
                <a:solidFill>
                  <a:srgbClr val="0014A0"/>
                </a:solidFill>
              </a:rPr>
              <a:t>1, 1</a:t>
            </a:r>
            <a:r>
              <a:rPr lang="pt-BR" dirty="0" smtClean="0"/>
              <a:t>&gt;</a:t>
            </a:r>
            <a:endParaRPr lang="de-DE" dirty="0" err="1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65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592" y="1811542"/>
            <a:ext cx="6877521" cy="4019748"/>
          </a:xfrm>
        </p:spPr>
        <p:txBody>
          <a:bodyPr/>
          <a:lstStyle/>
          <a:p>
            <a:r>
              <a:rPr lang="de-DE" sz="2400" dirty="0" smtClean="0"/>
              <a:t>Einführung</a:t>
            </a:r>
          </a:p>
          <a:p>
            <a:endParaRPr lang="de-DE" sz="2400" dirty="0"/>
          </a:p>
          <a:p>
            <a:r>
              <a:rPr lang="de-DE" sz="2400" dirty="0" smtClean="0"/>
              <a:t>Die Idee</a:t>
            </a:r>
          </a:p>
          <a:p>
            <a:endParaRPr lang="de-DE" sz="2400" dirty="0"/>
          </a:p>
          <a:p>
            <a:r>
              <a:rPr lang="de-DE" sz="2400" dirty="0" smtClean="0"/>
              <a:t>Prozessübersicht</a:t>
            </a:r>
          </a:p>
          <a:p>
            <a:endParaRPr lang="de-DE" sz="2400" dirty="0"/>
          </a:p>
          <a:p>
            <a:r>
              <a:rPr lang="de-DE" sz="2400" dirty="0" smtClean="0"/>
              <a:t>Prozessschritte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  Big Data Engineering - Ergebnispräsentation   25.02.201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9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gende mit Pfeil nach unten 7"/>
          <p:cNvSpPr/>
          <p:nvPr/>
        </p:nvSpPr>
        <p:spPr>
          <a:xfrm>
            <a:off x="358776" y="2207679"/>
            <a:ext cx="8605712" cy="3983849"/>
          </a:xfrm>
          <a:prstGeom prst="downArrowCallout">
            <a:avLst>
              <a:gd name="adj1" fmla="val 14602"/>
              <a:gd name="adj2" fmla="val 13765"/>
              <a:gd name="adj3" fmla="val 23348"/>
              <a:gd name="adj4" fmla="val 709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2420888"/>
            <a:ext cx="8426450" cy="2736304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/>
              <a:t>for</a:t>
            </a:r>
            <a:r>
              <a:rPr lang="de-DE" sz="1800" dirty="0"/>
              <a:t> (</a:t>
            </a:r>
            <a:r>
              <a:rPr lang="de-DE" sz="1800" dirty="0" err="1"/>
              <a:t>DoubleWritable</a:t>
            </a:r>
            <a:r>
              <a:rPr lang="de-DE" sz="1800" dirty="0"/>
              <a:t> </a:t>
            </a:r>
            <a:r>
              <a:rPr lang="de-DE" sz="1800" dirty="0" err="1"/>
              <a:t>val</a:t>
            </a:r>
            <a:r>
              <a:rPr lang="de-DE" sz="1800" dirty="0"/>
              <a:t> : </a:t>
            </a:r>
            <a:r>
              <a:rPr lang="de-DE" sz="1800" dirty="0" err="1"/>
              <a:t>values</a:t>
            </a:r>
            <a:r>
              <a:rPr lang="de-DE" sz="1800" dirty="0" smtClean="0"/>
              <a:t>)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	</a:t>
            </a:r>
            <a:r>
              <a:rPr lang="de-DE" sz="1800" dirty="0" err="1" smtClean="0"/>
              <a:t>result</a:t>
            </a:r>
            <a:r>
              <a:rPr lang="de-DE" sz="1800" dirty="0" smtClean="0"/>
              <a:t> </a:t>
            </a:r>
            <a:r>
              <a:rPr lang="de-DE" sz="1800" dirty="0"/>
              <a:t>+= </a:t>
            </a:r>
            <a:r>
              <a:rPr lang="de-DE" sz="1800" dirty="0" err="1"/>
              <a:t>val.get</a:t>
            </a:r>
            <a:r>
              <a:rPr lang="de-DE" sz="1800" dirty="0"/>
              <a:t>();</a:t>
            </a:r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 smtClean="0"/>
              <a:t>Put</a:t>
            </a:r>
            <a:r>
              <a:rPr lang="de-DE" sz="1800" dirty="0" smtClean="0"/>
              <a:t> </a:t>
            </a:r>
            <a:r>
              <a:rPr lang="de-DE" sz="1800" dirty="0" err="1"/>
              <a:t>put</a:t>
            </a:r>
            <a:r>
              <a:rPr lang="de-DE" sz="1800" dirty="0"/>
              <a:t> =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Put</a:t>
            </a:r>
            <a:r>
              <a:rPr lang="de-DE" sz="1800" dirty="0"/>
              <a:t> (</a:t>
            </a:r>
            <a:r>
              <a:rPr lang="de-DE" sz="1800" dirty="0" err="1"/>
              <a:t>Bytes.toBytes</a:t>
            </a:r>
            <a:r>
              <a:rPr lang="de-DE" sz="1800" dirty="0"/>
              <a:t>(</a:t>
            </a:r>
            <a:r>
              <a:rPr lang="de-DE" sz="1800" dirty="0" err="1"/>
              <a:t>tmpKey</a:t>
            </a:r>
            <a:r>
              <a:rPr lang="de-DE" sz="1800" dirty="0" smtClean="0"/>
              <a:t>)); </a:t>
            </a:r>
            <a:r>
              <a:rPr lang="de-DE" sz="1800" dirty="0">
                <a:sym typeface="Wingdings" panose="05000000000000000000" pitchFamily="2" charset="2"/>
              </a:rPr>
              <a:t> </a:t>
            </a:r>
            <a:r>
              <a:rPr lang="de-DE" sz="1800" dirty="0" smtClean="0">
                <a:sym typeface="Wingdings" panose="05000000000000000000" pitchFamily="2" charset="2"/>
              </a:rPr>
              <a:t>Key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 smtClean="0"/>
              <a:t>put.addColumn</a:t>
            </a:r>
            <a:r>
              <a:rPr lang="de-DE" sz="1800" dirty="0" smtClean="0"/>
              <a:t>(</a:t>
            </a:r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smtClean="0"/>
              <a:t>	</a:t>
            </a:r>
            <a:r>
              <a:rPr lang="de-DE" sz="1800" dirty="0" err="1" smtClean="0"/>
              <a:t>Bytes.toBytes</a:t>
            </a:r>
            <a:r>
              <a:rPr lang="de-DE" sz="1800" dirty="0"/>
              <a:t>("</a:t>
            </a:r>
            <a:r>
              <a:rPr lang="de-DE" sz="1800" dirty="0" err="1"/>
              <a:t>averageColor</a:t>
            </a:r>
            <a:r>
              <a:rPr lang="de-DE" sz="1800" dirty="0"/>
              <a:t>"), </a:t>
            </a:r>
            <a:r>
              <a:rPr lang="de-DE" sz="1800" dirty="0" smtClean="0"/>
              <a:t> 	</a:t>
            </a:r>
            <a:r>
              <a:rPr lang="de-DE" sz="1800" dirty="0" smtClean="0">
                <a:sym typeface="Wingdings" panose="05000000000000000000" pitchFamily="2" charset="2"/>
              </a:rPr>
              <a:t> </a:t>
            </a:r>
            <a:r>
              <a:rPr lang="de-DE" sz="1800" dirty="0" err="1" smtClean="0">
                <a:sym typeface="Wingdings" panose="05000000000000000000" pitchFamily="2" charset="2"/>
              </a:rPr>
              <a:t>Column</a:t>
            </a:r>
            <a:r>
              <a:rPr lang="de-DE" sz="1800" dirty="0" smtClean="0">
                <a:sym typeface="Wingdings" panose="05000000000000000000" pitchFamily="2" charset="2"/>
              </a:rPr>
              <a:t> Family</a:t>
            </a: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		</a:t>
            </a:r>
            <a:r>
              <a:rPr lang="de-DE" sz="1800" dirty="0" err="1" smtClean="0"/>
              <a:t>Bytes.toBytes</a:t>
            </a:r>
            <a:r>
              <a:rPr lang="de-DE" sz="1800" dirty="0" smtClean="0"/>
              <a:t>(Farbraum),		</a:t>
            </a:r>
            <a:r>
              <a:rPr lang="de-DE" sz="1800" dirty="0" smtClean="0">
                <a:sym typeface="Wingdings" panose="05000000000000000000" pitchFamily="2" charset="2"/>
              </a:rPr>
              <a:t> </a:t>
            </a:r>
            <a:r>
              <a:rPr lang="de-DE" sz="1800" dirty="0" err="1" smtClean="0">
                <a:sym typeface="Wingdings" panose="05000000000000000000" pitchFamily="2" charset="2"/>
              </a:rPr>
              <a:t>Qualifier</a:t>
            </a:r>
            <a:endParaRPr lang="de-DE" sz="1800" dirty="0" smtClean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smtClean="0"/>
              <a:t>	</a:t>
            </a:r>
            <a:r>
              <a:rPr lang="de-DE" sz="1800" dirty="0" err="1" smtClean="0"/>
              <a:t>Bytes.toBytes</a:t>
            </a:r>
            <a:r>
              <a:rPr lang="de-DE" sz="1800" dirty="0" smtClean="0"/>
              <a:t>(</a:t>
            </a:r>
            <a:r>
              <a:rPr lang="de-DE" sz="1800" dirty="0" err="1" smtClean="0"/>
              <a:t>result</a:t>
            </a:r>
            <a:r>
              <a:rPr lang="de-DE" sz="1800" dirty="0" smtClean="0"/>
              <a:t>));		</a:t>
            </a:r>
            <a:r>
              <a:rPr lang="de-DE" sz="1800" dirty="0">
                <a:sym typeface="Wingdings" panose="05000000000000000000" pitchFamily="2" charset="2"/>
              </a:rPr>
              <a:t> </a:t>
            </a:r>
            <a:r>
              <a:rPr lang="de-DE" sz="1800" dirty="0" smtClean="0">
                <a:sym typeface="Wingdings" panose="05000000000000000000" pitchFamily="2" charset="2"/>
              </a:rPr>
              <a:t>Farbwert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 smtClean="0"/>
              <a:t>context.write</a:t>
            </a:r>
            <a:r>
              <a:rPr lang="de-DE" sz="1800" dirty="0" smtClean="0"/>
              <a:t>(</a:t>
            </a:r>
            <a:r>
              <a:rPr lang="de-DE" sz="1800" dirty="0" smtClean="0">
                <a:solidFill>
                  <a:srgbClr val="FF0000"/>
                </a:solidFill>
              </a:rPr>
              <a:t>null</a:t>
            </a:r>
            <a:r>
              <a:rPr lang="de-DE" sz="1800" dirty="0" smtClean="0"/>
              <a:t>, </a:t>
            </a:r>
            <a:r>
              <a:rPr lang="de-DE" sz="1800" dirty="0" err="1">
                <a:solidFill>
                  <a:srgbClr val="0014A0"/>
                </a:solidFill>
              </a:rPr>
              <a:t>put</a:t>
            </a:r>
            <a:r>
              <a:rPr lang="de-DE" sz="1800" dirty="0"/>
              <a:t>); 		</a:t>
            </a:r>
          </a:p>
          <a:p>
            <a:pPr marL="0" indent="0">
              <a:buNone/>
            </a:pPr>
            <a:r>
              <a:rPr lang="de-DE" sz="1800" dirty="0"/>
              <a:t>			</a:t>
            </a: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MapReduce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7381577" cy="504540"/>
          </a:xfrm>
        </p:spPr>
        <p:txBody>
          <a:bodyPr/>
          <a:lstStyle/>
          <a:p>
            <a:r>
              <a:rPr lang="de-DE" dirty="0" smtClean="0"/>
              <a:t>Durchschnittliche Farbe pro Frame: </a:t>
            </a:r>
            <a:r>
              <a:rPr lang="de-DE" dirty="0" err="1" smtClean="0"/>
              <a:t>Reducer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5138874" y="5422087"/>
            <a:ext cx="3837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 dirty="0"/>
              <a:t>&lt;http</a:t>
            </a:r>
            <a:r>
              <a:rPr lang="de-DE" sz="2000" dirty="0" smtClean="0"/>
              <a:t>://url.de/vid.ogg_0000001, </a:t>
            </a:r>
            <a:r>
              <a:rPr lang="de-DE" sz="2000" dirty="0" err="1"/>
              <a:t>averageColor</a:t>
            </a:r>
            <a:r>
              <a:rPr lang="de-DE" sz="2000" dirty="0"/>
              <a:t>, R, </a:t>
            </a:r>
            <a:r>
              <a:rPr lang="de-DE" sz="2000" dirty="0" smtClean="0"/>
              <a:t>158&gt;. </a:t>
            </a:r>
            <a:endParaRPr lang="de-DE" sz="1900" dirty="0" smtClean="0"/>
          </a:p>
        </p:txBody>
      </p:sp>
      <p:sp>
        <p:nvSpPr>
          <p:cNvPr id="6" name="Pfeil nach unten 5"/>
          <p:cNvSpPr/>
          <p:nvPr/>
        </p:nvSpPr>
        <p:spPr>
          <a:xfrm>
            <a:off x="4184390" y="1520788"/>
            <a:ext cx="954484" cy="104411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138874" y="1629381"/>
            <a:ext cx="338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 dirty="0"/>
              <a:t>&lt;</a:t>
            </a:r>
            <a:r>
              <a:rPr lang="de-DE" sz="2000" dirty="0">
                <a:solidFill>
                  <a:srgbClr val="FF0000"/>
                </a:solidFill>
              </a:rPr>
              <a:t>R,</a:t>
            </a:r>
            <a:r>
              <a:rPr lang="de-DE" sz="2000" dirty="0"/>
              <a:t> </a:t>
            </a:r>
            <a:r>
              <a:rPr lang="de-DE" sz="2000" dirty="0">
                <a:solidFill>
                  <a:srgbClr val="0014A0"/>
                </a:solidFill>
              </a:rPr>
              <a:t>50, 45, 63</a:t>
            </a:r>
            <a:r>
              <a:rPr lang="de-DE" sz="2000" dirty="0"/>
              <a:t>&gt; </a:t>
            </a:r>
          </a:p>
        </p:txBody>
      </p:sp>
      <p:sp>
        <p:nvSpPr>
          <p:cNvPr id="16" name="Wolkenförmige Legende 15"/>
          <p:cNvSpPr/>
          <p:nvPr/>
        </p:nvSpPr>
        <p:spPr>
          <a:xfrm>
            <a:off x="5432461" y="2420888"/>
            <a:ext cx="3543932" cy="2677354"/>
          </a:xfrm>
          <a:prstGeom prst="cloudCallout">
            <a:avLst>
              <a:gd name="adj1" fmla="val -11711"/>
              <a:gd name="adj2" fmla="val 614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Für G bzw. B wäre es &lt;http://url.de/vid.ogg_0000001, </a:t>
            </a:r>
            <a:r>
              <a:rPr lang="de-DE" sz="1900" dirty="0" err="1" smtClean="0">
                <a:solidFill>
                  <a:schemeClr val="tx1"/>
                </a:solidFill>
              </a:rPr>
              <a:t>averageColor</a:t>
            </a:r>
            <a:r>
              <a:rPr lang="de-DE" sz="1900" dirty="0" smtClean="0">
                <a:solidFill>
                  <a:schemeClr val="tx1"/>
                </a:solidFill>
              </a:rPr>
              <a:t>, B 0&gt;</a:t>
            </a:r>
            <a:r>
              <a:rPr lang="de-DE" sz="2000" dirty="0" smtClean="0"/>
              <a:t>8</a:t>
            </a:r>
            <a:r>
              <a:rPr lang="de-DE" sz="2000" dirty="0"/>
              <a:t>&gt;.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39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MapReduce</a:t>
            </a:r>
            <a:endParaRPr lang="de-DE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/>
          </p:nvPr>
        </p:nvGraphicFramePr>
        <p:xfrm>
          <a:off x="358775" y="1785938"/>
          <a:ext cx="84264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408"/>
                <a:gridCol w="1404409"/>
                <a:gridCol w="1404408"/>
                <a:gridCol w="1404408"/>
                <a:gridCol w="1404409"/>
                <a:gridCol w="1404408"/>
              </a:tblGrid>
              <a:tr h="370840">
                <a:tc gridSpan="6">
                  <a:txBody>
                    <a:bodyPr/>
                    <a:lstStyle/>
                    <a:p>
                      <a:r>
                        <a:rPr lang="de-DE" dirty="0" smtClean="0"/>
                        <a:t>Key: http://</a:t>
                      </a:r>
                      <a:r>
                        <a:rPr lang="de-DE" sz="1800" dirty="0" smtClean="0"/>
                        <a:t>url.de/vid.ogg_0000001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r>
                        <a:rPr lang="de-DE" dirty="0" err="1" smtClean="0"/>
                        <a:t>averageColor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dirty="0" err="1" smtClean="0"/>
                        <a:t>dominantColor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7453585" cy="504540"/>
          </a:xfrm>
        </p:spPr>
        <p:txBody>
          <a:bodyPr/>
          <a:lstStyle/>
          <a:p>
            <a:r>
              <a:rPr lang="de-DE" dirty="0"/>
              <a:t>Durchschnittliche Farbe pro Frame</a:t>
            </a:r>
            <a:r>
              <a:rPr lang="de-DE" dirty="0" smtClean="0"/>
              <a:t>: </a:t>
            </a:r>
            <a:r>
              <a:rPr lang="de-DE" dirty="0" err="1" smtClean="0"/>
              <a:t>HBase</a:t>
            </a:r>
            <a:endParaRPr lang="de-DE" dirty="0"/>
          </a:p>
          <a:p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1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gende mit Pfeil nach unten 7"/>
          <p:cNvSpPr/>
          <p:nvPr/>
        </p:nvSpPr>
        <p:spPr>
          <a:xfrm>
            <a:off x="358776" y="1628800"/>
            <a:ext cx="8605712" cy="4536504"/>
          </a:xfrm>
          <a:prstGeom prst="downArrowCallout">
            <a:avLst>
              <a:gd name="adj1" fmla="val 16296"/>
              <a:gd name="adj2" fmla="val 13765"/>
              <a:gd name="adj3" fmla="val 23348"/>
              <a:gd name="adj4" fmla="val 718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28800"/>
            <a:ext cx="8426450" cy="4176463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/>
              <a:t>	</a:t>
            </a:r>
            <a:endParaRPr lang="de-DE" sz="1800" dirty="0" smtClean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smtClean="0"/>
              <a:t>Für jeden Pixel eines Frames: </a:t>
            </a:r>
            <a:endParaRPr lang="es-ES" sz="1800" dirty="0"/>
          </a:p>
          <a:p>
            <a:pPr marL="0" indent="0">
              <a:buNone/>
            </a:pPr>
            <a:r>
              <a:rPr lang="de-DE" sz="1800" dirty="0"/>
              <a:t>	</a:t>
            </a:r>
            <a:endParaRPr lang="de-DE" sz="1800" dirty="0" smtClean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smtClean="0"/>
              <a:t>Color </a:t>
            </a:r>
            <a:r>
              <a:rPr lang="de-DE" sz="1800" dirty="0" err="1"/>
              <a:t>pixel</a:t>
            </a:r>
            <a:r>
              <a:rPr lang="de-DE" sz="1800" dirty="0"/>
              <a:t> = </a:t>
            </a:r>
            <a:r>
              <a:rPr lang="de-DE" sz="1800" dirty="0" err="1"/>
              <a:t>new</a:t>
            </a:r>
            <a:r>
              <a:rPr lang="de-DE" sz="1800" dirty="0"/>
              <a:t> Color(</a:t>
            </a:r>
            <a:r>
              <a:rPr lang="de-DE" sz="1800" dirty="0" err="1"/>
              <a:t>image.getRGB</a:t>
            </a:r>
            <a:r>
              <a:rPr lang="de-DE" sz="1800" dirty="0"/>
              <a:t>(x, y));</a:t>
            </a:r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smtClean="0"/>
              <a:t>r </a:t>
            </a:r>
            <a:r>
              <a:rPr lang="de-DE" sz="1800" dirty="0"/>
              <a:t>= </a:t>
            </a:r>
            <a:r>
              <a:rPr lang="de-DE" sz="1800" dirty="0" err="1"/>
              <a:t>pixel.getRed</a:t>
            </a:r>
            <a:r>
              <a:rPr lang="de-DE" sz="1800" dirty="0"/>
              <a:t>(); //rot</a:t>
            </a:r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smtClean="0"/>
              <a:t>g </a:t>
            </a:r>
            <a:r>
              <a:rPr lang="de-DE" sz="1800" dirty="0"/>
              <a:t>= </a:t>
            </a:r>
            <a:r>
              <a:rPr lang="de-DE" sz="1800" dirty="0" err="1"/>
              <a:t>pixel.getGreen</a:t>
            </a:r>
            <a:r>
              <a:rPr lang="de-DE" sz="1800" dirty="0"/>
              <a:t>(); // </a:t>
            </a:r>
            <a:r>
              <a:rPr lang="de-DE" sz="1800" dirty="0" err="1"/>
              <a:t>gruen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smtClean="0"/>
              <a:t>b </a:t>
            </a:r>
            <a:r>
              <a:rPr lang="de-DE" sz="1800" dirty="0"/>
              <a:t>= </a:t>
            </a:r>
            <a:r>
              <a:rPr lang="de-DE" sz="1800" dirty="0" err="1"/>
              <a:t>pixel.getBlue</a:t>
            </a:r>
            <a:r>
              <a:rPr lang="de-DE" sz="1800" dirty="0"/>
              <a:t>(); // blau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result </a:t>
            </a:r>
            <a:r>
              <a:rPr lang="en-US" sz="1800" dirty="0"/>
              <a:t>= </a:t>
            </a:r>
            <a:r>
              <a:rPr lang="en-US" sz="1800" dirty="0" smtClean="0"/>
              <a:t>(“R “+ r + </a:t>
            </a:r>
            <a:r>
              <a:rPr lang="en-US" sz="1800" dirty="0"/>
              <a:t>"," + </a:t>
            </a:r>
            <a:r>
              <a:rPr lang="en-US" sz="1800" dirty="0" smtClean="0"/>
              <a:t>“G “ + g + </a:t>
            </a:r>
            <a:r>
              <a:rPr lang="en-US" sz="1800" dirty="0"/>
              <a:t>"," + </a:t>
            </a:r>
            <a:r>
              <a:rPr lang="en-US" sz="1800" dirty="0" smtClean="0"/>
              <a:t>“B “ +b);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context.write</a:t>
            </a:r>
            <a:r>
              <a:rPr lang="en-US" sz="1800" dirty="0"/>
              <a:t>(result, </a:t>
            </a:r>
            <a:r>
              <a:rPr lang="en-US" sz="1800" dirty="0" smtClean="0"/>
              <a:t>1);</a:t>
            </a:r>
            <a:r>
              <a:rPr lang="de-DE" sz="1800" dirty="0"/>
              <a:t>	</a:t>
            </a:r>
          </a:p>
          <a:p>
            <a:pPr marL="0" indent="0">
              <a:buNone/>
            </a:pPr>
            <a:r>
              <a:rPr lang="de-DE" sz="1800" dirty="0"/>
              <a:t>			</a:t>
            </a: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MapReduce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7381577" cy="504540"/>
          </a:xfrm>
        </p:spPr>
        <p:txBody>
          <a:bodyPr/>
          <a:lstStyle/>
          <a:p>
            <a:r>
              <a:rPr lang="de-DE" dirty="0" smtClean="0"/>
              <a:t>Dominante Farbe pro Frame: Mapper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59359" y="5543274"/>
            <a:ext cx="4415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 dirty="0"/>
              <a:t>&lt;</a:t>
            </a:r>
            <a:r>
              <a:rPr lang="de-DE" sz="2000" dirty="0">
                <a:solidFill>
                  <a:srgbClr val="FF0000"/>
                </a:solidFill>
              </a:rPr>
              <a:t>R100 G0 B0, </a:t>
            </a:r>
            <a:r>
              <a:rPr lang="de-DE" sz="2000" dirty="0" smtClean="0">
                <a:solidFill>
                  <a:srgbClr val="0014A0"/>
                </a:solidFill>
              </a:rPr>
              <a:t>1, 1</a:t>
            </a:r>
            <a:r>
              <a:rPr lang="de-DE" sz="2000" dirty="0" smtClean="0"/>
              <a:t>&gt; </a:t>
            </a:r>
          </a:p>
          <a:p>
            <a:pPr>
              <a:lnSpc>
                <a:spcPct val="110000"/>
              </a:lnSpc>
            </a:pPr>
            <a:r>
              <a:rPr lang="de-DE" sz="2000" dirty="0" smtClean="0"/>
              <a:t>&lt;</a:t>
            </a:r>
            <a:r>
              <a:rPr lang="de-DE" sz="2000" dirty="0">
                <a:solidFill>
                  <a:srgbClr val="FF0000"/>
                </a:solidFill>
              </a:rPr>
              <a:t>R255 G0 B0, </a:t>
            </a:r>
            <a:r>
              <a:rPr lang="de-DE" sz="2000" dirty="0">
                <a:solidFill>
                  <a:srgbClr val="0014A0"/>
                </a:solidFill>
              </a:rPr>
              <a:t>1</a:t>
            </a:r>
            <a:r>
              <a:rPr lang="de-DE" sz="2000" dirty="0"/>
              <a:t>&gt; &lt;</a:t>
            </a:r>
            <a:r>
              <a:rPr lang="de-DE" sz="2000" dirty="0">
                <a:solidFill>
                  <a:srgbClr val="FF0000"/>
                </a:solidFill>
              </a:rPr>
              <a:t>R180 G0 B0, </a:t>
            </a:r>
            <a:r>
              <a:rPr lang="de-DE" sz="2000" dirty="0">
                <a:solidFill>
                  <a:srgbClr val="0014A0"/>
                </a:solidFill>
              </a:rPr>
              <a:t>1</a:t>
            </a:r>
            <a:r>
              <a:rPr lang="de-DE" sz="2000" dirty="0"/>
              <a:t>&gt; </a:t>
            </a:r>
            <a:endParaRPr lang="de-DE" sz="1900" dirty="0" smtClean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33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gende mit Pfeil nach unten 7"/>
          <p:cNvSpPr/>
          <p:nvPr/>
        </p:nvSpPr>
        <p:spPr>
          <a:xfrm>
            <a:off x="358776" y="2207680"/>
            <a:ext cx="8605712" cy="4105035"/>
          </a:xfrm>
          <a:prstGeom prst="downArrowCallout">
            <a:avLst>
              <a:gd name="adj1" fmla="val 14602"/>
              <a:gd name="adj2" fmla="val 13765"/>
              <a:gd name="adj3" fmla="val 10846"/>
              <a:gd name="adj4" fmla="val 843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2245986"/>
            <a:ext cx="8426450" cy="2911206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/>
              <a:t>(</a:t>
            </a:r>
            <a:r>
              <a:rPr lang="de-DE" sz="1800" dirty="0" err="1"/>
              <a:t>IntWritable</a:t>
            </a:r>
            <a:r>
              <a:rPr lang="de-DE" sz="1800" dirty="0"/>
              <a:t> </a:t>
            </a:r>
            <a:r>
              <a:rPr lang="de-DE" sz="1800" dirty="0" err="1"/>
              <a:t>val</a:t>
            </a:r>
            <a:r>
              <a:rPr lang="de-DE" sz="1800" dirty="0"/>
              <a:t> : </a:t>
            </a:r>
            <a:r>
              <a:rPr lang="de-DE" sz="1800" dirty="0" err="1"/>
              <a:t>values</a:t>
            </a:r>
            <a:r>
              <a:rPr lang="de-DE" sz="1800" dirty="0" smtClean="0"/>
              <a:t>)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smtClean="0"/>
              <a:t>	</a:t>
            </a:r>
            <a:r>
              <a:rPr lang="de-DE" sz="1800" dirty="0" err="1" smtClean="0"/>
              <a:t>result</a:t>
            </a:r>
            <a:r>
              <a:rPr lang="de-DE" sz="1800" dirty="0" smtClean="0"/>
              <a:t> </a:t>
            </a:r>
            <a:r>
              <a:rPr lang="de-DE" sz="1800" dirty="0"/>
              <a:t>+= </a:t>
            </a:r>
            <a:r>
              <a:rPr lang="de-DE" sz="1800" dirty="0" err="1"/>
              <a:t>val.get</a:t>
            </a:r>
            <a:r>
              <a:rPr lang="de-DE" sz="1800" dirty="0"/>
              <a:t>();</a:t>
            </a:r>
          </a:p>
          <a:p>
            <a:pPr marL="0" indent="0">
              <a:buNone/>
            </a:pPr>
            <a:r>
              <a:rPr lang="de-DE" sz="1800" dirty="0"/>
              <a:t>		</a:t>
            </a:r>
            <a:r>
              <a:rPr lang="de-DE" sz="1800" dirty="0" smtClean="0"/>
              <a:t>	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/>
              <a:t>(</a:t>
            </a:r>
            <a:r>
              <a:rPr lang="de-DE" sz="1800" dirty="0" err="1"/>
              <a:t>result</a:t>
            </a:r>
            <a:r>
              <a:rPr lang="de-DE" sz="1800" dirty="0"/>
              <a:t> &gt; </a:t>
            </a:r>
            <a:r>
              <a:rPr lang="de-DE" sz="1800" dirty="0" err="1"/>
              <a:t>maxValue</a:t>
            </a:r>
            <a:r>
              <a:rPr lang="de-DE" sz="1800" dirty="0"/>
              <a:t>)</a:t>
            </a:r>
          </a:p>
          <a:p>
            <a:pPr marL="0" indent="0">
              <a:buNone/>
            </a:pPr>
            <a:r>
              <a:rPr lang="de-DE" sz="1800" dirty="0" smtClean="0"/>
              <a:t>		</a:t>
            </a:r>
            <a:r>
              <a:rPr lang="de-DE" sz="1800" dirty="0"/>
              <a:t>	</a:t>
            </a:r>
            <a:r>
              <a:rPr lang="de-DE" sz="1800" dirty="0" smtClean="0"/>
              <a:t>	</a:t>
            </a:r>
            <a:r>
              <a:rPr lang="de-DE" sz="1800" dirty="0" err="1" smtClean="0"/>
              <a:t>maxValue</a:t>
            </a:r>
            <a:r>
              <a:rPr lang="de-DE" sz="1800" dirty="0" smtClean="0"/>
              <a:t> </a:t>
            </a:r>
            <a:r>
              <a:rPr lang="de-DE" sz="1800" dirty="0"/>
              <a:t>= </a:t>
            </a:r>
            <a:r>
              <a:rPr lang="de-DE" sz="1800" dirty="0" err="1"/>
              <a:t>result</a:t>
            </a:r>
            <a:r>
              <a:rPr lang="de-DE" sz="1800" dirty="0"/>
              <a:t>;</a:t>
            </a:r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smtClean="0"/>
              <a:t> // … String Splittung zur Extrahierung Farbraum und –Wert … 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 smtClean="0"/>
              <a:t>Put</a:t>
            </a:r>
            <a:r>
              <a:rPr lang="de-DE" sz="1800" dirty="0" smtClean="0"/>
              <a:t> </a:t>
            </a:r>
            <a:r>
              <a:rPr lang="de-DE" sz="1800" dirty="0" err="1"/>
              <a:t>put</a:t>
            </a:r>
            <a:r>
              <a:rPr lang="de-DE" sz="1800" dirty="0"/>
              <a:t> =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Put</a:t>
            </a:r>
            <a:r>
              <a:rPr lang="de-DE" sz="1800" dirty="0"/>
              <a:t> (</a:t>
            </a:r>
            <a:r>
              <a:rPr lang="de-DE" sz="1800" dirty="0" err="1"/>
              <a:t>Bytes.toBytes</a:t>
            </a:r>
            <a:r>
              <a:rPr lang="de-DE" sz="1800" dirty="0"/>
              <a:t>(</a:t>
            </a:r>
            <a:r>
              <a:rPr lang="de-DE" sz="1800" dirty="0" err="1"/>
              <a:t>tmpKey</a:t>
            </a:r>
            <a:r>
              <a:rPr lang="de-DE" sz="1800" dirty="0" smtClean="0"/>
              <a:t>)); 	</a:t>
            </a:r>
            <a:r>
              <a:rPr lang="de-DE" sz="1800" dirty="0" smtClean="0">
                <a:sym typeface="Wingdings" panose="05000000000000000000" pitchFamily="2" charset="2"/>
              </a:rPr>
              <a:t> Key 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 smtClean="0"/>
              <a:t>put.addColumn</a:t>
            </a:r>
            <a:r>
              <a:rPr lang="de-DE" sz="1800" dirty="0" smtClean="0"/>
              <a:t>(</a:t>
            </a:r>
          </a:p>
          <a:p>
            <a:pPr marL="0" indent="0">
              <a:buNone/>
            </a:pPr>
            <a:r>
              <a:rPr lang="de-DE" sz="1800" dirty="0" smtClean="0"/>
              <a:t>		</a:t>
            </a:r>
            <a:r>
              <a:rPr lang="de-DE" sz="1800" dirty="0" err="1" smtClean="0"/>
              <a:t>Bytes.toBytes</a:t>
            </a:r>
            <a:r>
              <a:rPr lang="de-DE" sz="1800" dirty="0" smtClean="0"/>
              <a:t>("</a:t>
            </a:r>
            <a:r>
              <a:rPr lang="de-DE" sz="1800" dirty="0" err="1" smtClean="0"/>
              <a:t>dominantColor</a:t>
            </a:r>
            <a:r>
              <a:rPr lang="de-DE" sz="1800" dirty="0" smtClean="0"/>
              <a:t>"),  	</a:t>
            </a:r>
            <a:r>
              <a:rPr lang="de-DE" sz="1800" dirty="0" smtClean="0">
                <a:sym typeface="Wingdings" panose="05000000000000000000" pitchFamily="2" charset="2"/>
              </a:rPr>
              <a:t> </a:t>
            </a:r>
            <a:r>
              <a:rPr lang="de-DE" sz="1800" dirty="0" err="1" smtClean="0">
                <a:sym typeface="Wingdings" panose="05000000000000000000" pitchFamily="2" charset="2"/>
              </a:rPr>
              <a:t>Column</a:t>
            </a:r>
            <a:r>
              <a:rPr lang="de-DE" sz="1800" dirty="0" smtClean="0">
                <a:sym typeface="Wingdings" panose="05000000000000000000" pitchFamily="2" charset="2"/>
              </a:rPr>
              <a:t> Family</a:t>
            </a: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		</a:t>
            </a:r>
            <a:r>
              <a:rPr lang="de-DE" sz="1800" dirty="0" err="1" smtClean="0"/>
              <a:t>Bytes.toBytes</a:t>
            </a:r>
            <a:r>
              <a:rPr lang="de-DE" sz="1800" dirty="0" smtClean="0"/>
              <a:t>(Farbraum), 		</a:t>
            </a:r>
            <a:r>
              <a:rPr lang="de-DE" sz="1800" dirty="0" smtClean="0">
                <a:sym typeface="Wingdings" panose="05000000000000000000" pitchFamily="2" charset="2"/>
              </a:rPr>
              <a:t> </a:t>
            </a:r>
            <a:r>
              <a:rPr lang="de-DE" sz="1800" dirty="0" err="1" smtClean="0">
                <a:sym typeface="Wingdings" panose="05000000000000000000" pitchFamily="2" charset="2"/>
              </a:rPr>
              <a:t>Qualifier</a:t>
            </a:r>
            <a:endParaRPr lang="de-DE" sz="1800" dirty="0" smtClean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smtClean="0"/>
              <a:t>	</a:t>
            </a:r>
            <a:r>
              <a:rPr lang="de-DE" sz="1800" dirty="0" err="1" smtClean="0"/>
              <a:t>Bytes.toBytes</a:t>
            </a:r>
            <a:r>
              <a:rPr lang="de-DE" sz="1800" dirty="0" smtClean="0"/>
              <a:t>(</a:t>
            </a:r>
            <a:r>
              <a:rPr lang="de-DE" sz="1800" dirty="0" err="1" smtClean="0"/>
              <a:t>Farbwerb</a:t>
            </a:r>
            <a:r>
              <a:rPr lang="de-DE" sz="1800" dirty="0" smtClean="0"/>
              <a:t>));		</a:t>
            </a:r>
            <a:r>
              <a:rPr lang="de-DE" sz="1800" dirty="0" smtClean="0">
                <a:sym typeface="Wingdings" panose="05000000000000000000" pitchFamily="2" charset="2"/>
              </a:rPr>
              <a:t> Farbwert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/>
              <a:t>context.write</a:t>
            </a:r>
            <a:r>
              <a:rPr lang="de-DE" sz="1800" dirty="0"/>
              <a:t>(null, </a:t>
            </a:r>
            <a:r>
              <a:rPr lang="de-DE" sz="1800" dirty="0" err="1"/>
              <a:t>put</a:t>
            </a:r>
            <a:r>
              <a:rPr lang="de-DE" sz="1800" dirty="0"/>
              <a:t>);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MapReduce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7381577" cy="504540"/>
          </a:xfrm>
        </p:spPr>
        <p:txBody>
          <a:bodyPr/>
          <a:lstStyle/>
          <a:p>
            <a:r>
              <a:rPr lang="de-DE" dirty="0"/>
              <a:t>Dominante </a:t>
            </a:r>
            <a:r>
              <a:rPr lang="de-DE" dirty="0" smtClean="0"/>
              <a:t>Farbe pro Frame: </a:t>
            </a:r>
            <a:r>
              <a:rPr lang="de-DE" dirty="0" err="1" smtClean="0"/>
              <a:t>Reducer</a:t>
            </a:r>
            <a:endParaRPr lang="de-DE" dirty="0"/>
          </a:p>
        </p:txBody>
      </p:sp>
      <p:sp>
        <p:nvSpPr>
          <p:cNvPr id="6" name="Pfeil nach unten 5"/>
          <p:cNvSpPr/>
          <p:nvPr/>
        </p:nvSpPr>
        <p:spPr>
          <a:xfrm>
            <a:off x="5432461" y="1386552"/>
            <a:ext cx="954484" cy="104411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58775" y="1338141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 dirty="0"/>
              <a:t>&lt;</a:t>
            </a:r>
            <a:r>
              <a:rPr lang="de-DE" sz="2000" dirty="0" smtClean="0">
                <a:solidFill>
                  <a:srgbClr val="FF0000"/>
                </a:solidFill>
              </a:rPr>
              <a:t>R 100,G 0,B 0</a:t>
            </a:r>
            <a:r>
              <a:rPr lang="de-DE" sz="2000" dirty="0">
                <a:solidFill>
                  <a:srgbClr val="FF0000"/>
                </a:solidFill>
              </a:rPr>
              <a:t>, </a:t>
            </a:r>
            <a:r>
              <a:rPr lang="de-DE" sz="2000" dirty="0" smtClean="0">
                <a:solidFill>
                  <a:srgbClr val="0014A0"/>
                </a:solidFill>
              </a:rPr>
              <a:t>1, 1</a:t>
            </a:r>
            <a:r>
              <a:rPr lang="de-DE" sz="2000" dirty="0" smtClean="0"/>
              <a:t>&gt; </a:t>
            </a:r>
          </a:p>
          <a:p>
            <a:pPr>
              <a:lnSpc>
                <a:spcPct val="110000"/>
              </a:lnSpc>
            </a:pPr>
            <a:r>
              <a:rPr lang="de-DE" sz="2000" dirty="0" smtClean="0"/>
              <a:t>&lt;</a:t>
            </a:r>
            <a:r>
              <a:rPr lang="de-DE" sz="2000" dirty="0" smtClean="0">
                <a:solidFill>
                  <a:srgbClr val="FF0000"/>
                </a:solidFill>
              </a:rPr>
              <a:t>R 255,G 0,B 0</a:t>
            </a:r>
            <a:r>
              <a:rPr lang="de-DE" sz="2000" dirty="0">
                <a:solidFill>
                  <a:srgbClr val="FF0000"/>
                </a:solidFill>
              </a:rPr>
              <a:t>, </a:t>
            </a:r>
            <a:r>
              <a:rPr lang="de-DE" sz="2000" dirty="0">
                <a:solidFill>
                  <a:srgbClr val="0014A0"/>
                </a:solidFill>
              </a:rPr>
              <a:t>1</a:t>
            </a:r>
            <a:r>
              <a:rPr lang="de-DE" sz="2000" dirty="0" smtClean="0"/>
              <a:t>&gt; &lt;</a:t>
            </a:r>
            <a:r>
              <a:rPr lang="de-DE" sz="2000" dirty="0" smtClean="0">
                <a:solidFill>
                  <a:srgbClr val="FF0000"/>
                </a:solidFill>
              </a:rPr>
              <a:t>R 180,G 0,B 0</a:t>
            </a:r>
            <a:r>
              <a:rPr lang="de-DE" sz="2000" dirty="0">
                <a:solidFill>
                  <a:srgbClr val="FF0000"/>
                </a:solidFill>
              </a:rPr>
              <a:t>, </a:t>
            </a:r>
            <a:r>
              <a:rPr lang="de-DE" sz="2000" dirty="0">
                <a:solidFill>
                  <a:srgbClr val="0014A0"/>
                </a:solidFill>
              </a:rPr>
              <a:t>1</a:t>
            </a:r>
            <a:r>
              <a:rPr lang="de-DE" sz="2000" dirty="0"/>
              <a:t>&gt; </a:t>
            </a:r>
            <a:endParaRPr lang="de-DE" sz="1900" dirty="0"/>
          </a:p>
        </p:txBody>
      </p:sp>
      <p:sp>
        <p:nvSpPr>
          <p:cNvPr id="11" name="Rechteckige Legende 10"/>
          <p:cNvSpPr/>
          <p:nvPr/>
        </p:nvSpPr>
        <p:spPr>
          <a:xfrm>
            <a:off x="5148064" y="3433020"/>
            <a:ext cx="3657087" cy="1872208"/>
          </a:xfrm>
          <a:prstGeom prst="wedgeRectCallout">
            <a:avLst>
              <a:gd name="adj1" fmla="val -97212"/>
              <a:gd name="adj2" fmla="val 5592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pt-BR" sz="1900" dirty="0" smtClean="0">
                <a:solidFill>
                  <a:schemeClr val="tx1"/>
                </a:solidFill>
              </a:rPr>
              <a:t>&lt;http://url.de/vid.ogg_0000001, </a:t>
            </a:r>
            <a:r>
              <a:rPr lang="pt-BR" sz="1900" dirty="0">
                <a:solidFill>
                  <a:schemeClr val="tx1"/>
                </a:solidFill>
              </a:rPr>
              <a:t>dominantColor, R, 100&gt; </a:t>
            </a:r>
            <a:endParaRPr lang="pt-BR" sz="1900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pt-BR" sz="1900" dirty="0" smtClean="0">
                <a:solidFill>
                  <a:schemeClr val="tx1"/>
                </a:solidFill>
              </a:rPr>
              <a:t>&lt;http</a:t>
            </a:r>
            <a:r>
              <a:rPr lang="pt-BR" sz="1900" dirty="0">
                <a:solidFill>
                  <a:schemeClr val="tx1"/>
                </a:solidFill>
              </a:rPr>
              <a:t>://url.de/vid.ogg_0000001</a:t>
            </a:r>
            <a:r>
              <a:rPr lang="pt-BR" sz="1900" dirty="0" smtClean="0">
                <a:solidFill>
                  <a:schemeClr val="tx1"/>
                </a:solidFill>
              </a:rPr>
              <a:t>, </a:t>
            </a:r>
            <a:r>
              <a:rPr lang="pt-BR" sz="1900" dirty="0">
                <a:solidFill>
                  <a:schemeClr val="tx1"/>
                </a:solidFill>
              </a:rPr>
              <a:t>dominantColor, G, 0&gt; </a:t>
            </a:r>
            <a:r>
              <a:rPr lang="pt-BR" sz="1900" dirty="0" smtClean="0">
                <a:solidFill>
                  <a:schemeClr val="tx1"/>
                </a:solidFill>
              </a:rPr>
              <a:t>&lt;http</a:t>
            </a:r>
            <a:r>
              <a:rPr lang="pt-BR" sz="1900" dirty="0">
                <a:solidFill>
                  <a:schemeClr val="tx1"/>
                </a:solidFill>
              </a:rPr>
              <a:t>://url.de/vid.ogg_0000001</a:t>
            </a:r>
            <a:r>
              <a:rPr lang="pt-BR" sz="1900" dirty="0" smtClean="0">
                <a:solidFill>
                  <a:schemeClr val="tx1"/>
                </a:solidFill>
              </a:rPr>
              <a:t>, </a:t>
            </a:r>
            <a:r>
              <a:rPr lang="pt-BR" sz="1900" dirty="0">
                <a:solidFill>
                  <a:schemeClr val="tx1"/>
                </a:solidFill>
              </a:rPr>
              <a:t>dominantColor, B, 0&gt;. 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67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MapReduce</a:t>
            </a:r>
            <a:endParaRPr lang="de-DE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/>
          </p:nvPr>
        </p:nvGraphicFramePr>
        <p:xfrm>
          <a:off x="358775" y="1785938"/>
          <a:ext cx="84264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408"/>
                <a:gridCol w="1404409"/>
                <a:gridCol w="1404408"/>
                <a:gridCol w="1404408"/>
                <a:gridCol w="1404409"/>
                <a:gridCol w="1404408"/>
              </a:tblGrid>
              <a:tr h="370840">
                <a:tc gridSpan="6">
                  <a:txBody>
                    <a:bodyPr/>
                    <a:lstStyle/>
                    <a:p>
                      <a:r>
                        <a:rPr lang="de-DE" dirty="0" smtClean="0"/>
                        <a:t>Key: http://</a:t>
                      </a:r>
                      <a:r>
                        <a:rPr lang="de-DE" sz="1800" dirty="0" smtClean="0"/>
                        <a:t>url.de/vid.ogg_0000001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r>
                        <a:rPr lang="de-DE" dirty="0" err="1" smtClean="0"/>
                        <a:t>averageColor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dirty="0" err="1" smtClean="0"/>
                        <a:t>dominantColor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100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7453585" cy="504540"/>
          </a:xfrm>
        </p:spPr>
        <p:txBody>
          <a:bodyPr/>
          <a:lstStyle/>
          <a:p>
            <a:r>
              <a:rPr lang="de-DE" dirty="0" smtClean="0"/>
              <a:t>Dominante Farbe </a:t>
            </a:r>
            <a:r>
              <a:rPr lang="de-DE" dirty="0"/>
              <a:t>pro Frame</a:t>
            </a:r>
            <a:r>
              <a:rPr lang="de-DE" dirty="0" smtClean="0"/>
              <a:t>: </a:t>
            </a:r>
            <a:r>
              <a:rPr lang="de-DE" dirty="0" err="1" smtClean="0"/>
              <a:t>HBase</a:t>
            </a:r>
            <a:endParaRPr lang="de-DE" dirty="0"/>
          </a:p>
          <a:p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821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HBase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Speichern von </a:t>
            </a:r>
            <a:r>
              <a:rPr lang="de-DE" dirty="0" smtClean="0"/>
              <a:t>kleinen Datensätze</a:t>
            </a:r>
          </a:p>
          <a:p>
            <a:pPr lvl="1"/>
            <a:r>
              <a:rPr lang="de-DE" dirty="0" smtClean="0"/>
              <a:t>Ausschließlich Strings und Integer Werte</a:t>
            </a:r>
            <a:endParaRPr lang="de-DE" dirty="0"/>
          </a:p>
          <a:p>
            <a:pPr lvl="1"/>
            <a:r>
              <a:rPr lang="de-DE" dirty="0"/>
              <a:t>Video Metadaten	</a:t>
            </a:r>
          </a:p>
          <a:p>
            <a:pPr lvl="1"/>
            <a:r>
              <a:rPr lang="de-DE" dirty="0"/>
              <a:t>Frame </a:t>
            </a:r>
            <a:r>
              <a:rPr lang="de-DE" dirty="0" err="1"/>
              <a:t>MapReduce</a:t>
            </a:r>
            <a:r>
              <a:rPr lang="de-DE" dirty="0"/>
              <a:t> Ergebnissen</a:t>
            </a:r>
          </a:p>
          <a:p>
            <a:r>
              <a:rPr lang="de-DE" dirty="0"/>
              <a:t>Bereitstellung der Daten für anderen </a:t>
            </a:r>
            <a:r>
              <a:rPr lang="de-DE" dirty="0" smtClean="0"/>
              <a:t>Funktion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58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HBase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859" y="1442306"/>
            <a:ext cx="8426450" cy="4019748"/>
          </a:xfrm>
        </p:spPr>
        <p:txBody>
          <a:bodyPr/>
          <a:lstStyle/>
          <a:p>
            <a:r>
              <a:rPr lang="de-DE" dirty="0" smtClean="0"/>
              <a:t>Speicherung der Video Metadaten und Frameergebnisse</a:t>
            </a:r>
          </a:p>
          <a:p>
            <a:r>
              <a:rPr lang="de-DE" dirty="0" err="1" smtClean="0"/>
              <a:t>Buckets</a:t>
            </a:r>
            <a:r>
              <a:rPr lang="de-DE" dirty="0" smtClean="0"/>
              <a:t> mit bis zu 20 Versionen</a:t>
            </a:r>
          </a:p>
          <a:p>
            <a:pPr lvl="1"/>
            <a:r>
              <a:rPr lang="de-DE" dirty="0" smtClean="0"/>
              <a:t>Analyse des Videos mit verschiedenen </a:t>
            </a:r>
            <a:r>
              <a:rPr lang="de-DE" dirty="0" err="1" smtClean="0"/>
              <a:t>Buckets</a:t>
            </a:r>
            <a:endParaRPr lang="de-DE" dirty="0" smtClean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6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407260"/>
              </p:ext>
            </p:extLst>
          </p:nvPr>
        </p:nvGraphicFramePr>
        <p:xfrm>
          <a:off x="360651" y="2852936"/>
          <a:ext cx="8426866" cy="1480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838"/>
                <a:gridCol w="1203838"/>
                <a:gridCol w="1203838"/>
                <a:gridCol w="1203838"/>
                <a:gridCol w="1203838"/>
                <a:gridCol w="1203838"/>
                <a:gridCol w="1203838"/>
              </a:tblGrid>
              <a:tr h="367792">
                <a:tc>
                  <a:txBody>
                    <a:bodyPr/>
                    <a:lstStyle/>
                    <a:p>
                      <a:r>
                        <a:rPr lang="de-DE" dirty="0" smtClean="0"/>
                        <a:t>Key</a:t>
                      </a:r>
                      <a:endParaRPr lang="de-DE" dirty="0"/>
                    </a:p>
                  </a:txBody>
                  <a:tcPr marL="95544" marR="95544"/>
                </a:tc>
                <a:tc gridSpan="5">
                  <a:txBody>
                    <a:bodyPr/>
                    <a:lstStyle/>
                    <a:p>
                      <a:r>
                        <a:rPr lang="de-DE" dirty="0" err="1" smtClean="0"/>
                        <a:t>metadata</a:t>
                      </a:r>
                      <a:endParaRPr lang="de-DE" dirty="0"/>
                    </a:p>
                  </a:txBody>
                  <a:tcPr marL="95544" marR="95544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bucket</a:t>
                      </a:r>
                      <a:endParaRPr lang="de-DE" dirty="0"/>
                    </a:p>
                  </a:txBody>
                  <a:tcPr marL="95544" marR="95544"/>
                </a:tc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name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hyperlink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filepath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size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offset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size</a:t>
                      </a:r>
                      <a:endParaRPr lang="de-DE" dirty="0"/>
                    </a:p>
                  </a:txBody>
                  <a:tcPr marL="95544" marR="9554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http://..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Time-</a:t>
                      </a:r>
                      <a:r>
                        <a:rPr lang="de-DE" dirty="0" err="1" smtClean="0"/>
                        <a:t>lap</a:t>
                      </a:r>
                      <a:r>
                        <a:rPr lang="de-DE" dirty="0" smtClean="0"/>
                        <a:t>..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http://</a:t>
                      </a:r>
                      <a:r>
                        <a:rPr lang="de-DE" dirty="0" err="1" smtClean="0"/>
                        <a:t>upl</a:t>
                      </a:r>
                      <a:r>
                        <a:rPr lang="de-DE" dirty="0" smtClean="0"/>
                        <a:t>..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/</a:t>
                      </a:r>
                      <a:r>
                        <a:rPr lang="de-DE" dirty="0" err="1" smtClean="0"/>
                        <a:t>hugo</a:t>
                      </a:r>
                      <a:r>
                        <a:rPr lang="de-DE" dirty="0" smtClean="0"/>
                        <a:t>/vi.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585000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1002921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 marL="95544" marR="9554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http://..</a:t>
                      </a:r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544" marR="95544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5544" marR="95544"/>
                </a:tc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/>
          </p:nvPr>
        </p:nvGraphicFramePr>
        <p:xfrm>
          <a:off x="364962" y="4653136"/>
          <a:ext cx="842052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932"/>
                <a:gridCol w="1202932"/>
                <a:gridCol w="1202932"/>
                <a:gridCol w="1202932"/>
                <a:gridCol w="1202932"/>
                <a:gridCol w="1202932"/>
                <a:gridCol w="1202932"/>
              </a:tblGrid>
              <a:tr h="314483">
                <a:tc>
                  <a:txBody>
                    <a:bodyPr/>
                    <a:lstStyle/>
                    <a:p>
                      <a:r>
                        <a:rPr lang="de-DE" dirty="0" smtClean="0"/>
                        <a:t>Key</a:t>
                      </a:r>
                      <a:endParaRPr lang="de-D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dirty="0" smtClean="0"/>
                        <a:t>averageColor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de-DE" dirty="0" err="1" smtClean="0"/>
                        <a:t>dominantColor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http://.._1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http://.._2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84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Oozie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de-DE" dirty="0" smtClean="0"/>
              <a:t>Verknüpfen der einzelnen Prozesse</a:t>
            </a:r>
          </a:p>
          <a:p>
            <a:pPr>
              <a:lnSpc>
                <a:spcPct val="250000"/>
              </a:lnSpc>
            </a:pPr>
            <a:r>
              <a:rPr lang="de-DE" dirty="0"/>
              <a:t>Workflow </a:t>
            </a:r>
            <a:r>
              <a:rPr lang="de-DE" dirty="0" smtClean="0"/>
              <a:t>Konfiguration</a:t>
            </a:r>
          </a:p>
          <a:p>
            <a:pPr>
              <a:lnSpc>
                <a:spcPct val="250000"/>
              </a:lnSpc>
            </a:pPr>
            <a:r>
              <a:rPr lang="de-DE" dirty="0" smtClean="0"/>
              <a:t>Job </a:t>
            </a:r>
            <a:r>
              <a:rPr lang="de-DE" dirty="0" smtClean="0"/>
              <a:t>Tracking</a:t>
            </a:r>
          </a:p>
          <a:p>
            <a:pPr>
              <a:lnSpc>
                <a:spcPct val="250000"/>
              </a:lnSpc>
            </a:pPr>
            <a:r>
              <a:rPr lang="de-DE" dirty="0" smtClean="0"/>
              <a:t>Start </a:t>
            </a:r>
            <a:r>
              <a:rPr lang="de-DE" dirty="0" smtClean="0"/>
              <a:t>des Workflows durch die </a:t>
            </a:r>
            <a:r>
              <a:rPr lang="de-DE" dirty="0" smtClean="0"/>
              <a:t>Website</a:t>
            </a:r>
            <a:endParaRPr lang="de-DE" dirty="0" smtClean="0"/>
          </a:p>
          <a:p>
            <a:pPr>
              <a:lnSpc>
                <a:spcPct val="250000"/>
              </a:lnSpc>
            </a:pPr>
            <a:r>
              <a:rPr lang="de-DE" dirty="0" smtClean="0"/>
              <a:t>Inputfile in der </a:t>
            </a:r>
            <a:r>
              <a:rPr lang="de-DE" dirty="0" err="1" smtClean="0"/>
              <a:t>job.properties</a:t>
            </a:r>
            <a:r>
              <a:rPr lang="de-DE" dirty="0" smtClean="0"/>
              <a:t> Datei definiert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645024"/>
            <a:ext cx="2540000" cy="596900"/>
          </a:xfrm>
          <a:prstGeom prst="rect">
            <a:avLst/>
          </a:prstGeom>
        </p:spPr>
      </p:pic>
      <p:sp>
        <p:nvSpPr>
          <p:cNvPr id="8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3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Oozie</a:t>
            </a:r>
            <a:r>
              <a:rPr lang="de-DE" dirty="0" smtClean="0"/>
              <a:t> Workflow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520854" y="2587048"/>
            <a:ext cx="1944216" cy="9361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bg1"/>
                </a:solidFill>
              </a:rPr>
              <a:t>HBase</a:t>
            </a:r>
            <a:r>
              <a:rPr lang="de-DE" sz="1900" dirty="0" smtClean="0">
                <a:solidFill>
                  <a:schemeClr val="bg1"/>
                </a:solidFill>
              </a:rPr>
              <a:t> abfrage</a:t>
            </a:r>
          </a:p>
        </p:txBody>
      </p:sp>
      <p:sp>
        <p:nvSpPr>
          <p:cNvPr id="7" name="Rechteck 6"/>
          <p:cNvSpPr/>
          <p:nvPr/>
        </p:nvSpPr>
        <p:spPr>
          <a:xfrm>
            <a:off x="3059832" y="1707040"/>
            <a:ext cx="1944216" cy="9361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bg1"/>
                </a:solidFill>
              </a:rPr>
              <a:t>Video Download</a:t>
            </a:r>
            <a:endParaRPr lang="de-DE" sz="1900" dirty="0" smtClean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436096" y="2475107"/>
            <a:ext cx="1944216" cy="9361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bg1"/>
                </a:solidFill>
              </a:rPr>
              <a:t>Video in Frames zerlegen</a:t>
            </a:r>
          </a:p>
        </p:txBody>
      </p:sp>
      <p:sp>
        <p:nvSpPr>
          <p:cNvPr id="9" name="Rechteck 8"/>
          <p:cNvSpPr/>
          <p:nvPr/>
        </p:nvSpPr>
        <p:spPr>
          <a:xfrm>
            <a:off x="6729660" y="3948302"/>
            <a:ext cx="1944216" cy="9361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bg1"/>
                </a:solidFill>
              </a:rPr>
              <a:t>Map</a:t>
            </a:r>
            <a:r>
              <a:rPr lang="de-DE" sz="1900" dirty="0" smtClean="0">
                <a:solidFill>
                  <a:schemeClr val="bg1"/>
                </a:solidFill>
              </a:rPr>
              <a:t> </a:t>
            </a:r>
            <a:r>
              <a:rPr lang="de-DE" sz="1900" dirty="0" err="1" smtClean="0">
                <a:solidFill>
                  <a:schemeClr val="bg1"/>
                </a:solidFill>
              </a:rPr>
              <a:t>Reduce</a:t>
            </a:r>
            <a:r>
              <a:rPr lang="de-DE" sz="1900" dirty="0" smtClean="0">
                <a:solidFill>
                  <a:schemeClr val="bg1"/>
                </a:solidFill>
              </a:rPr>
              <a:t> für jeden Frame</a:t>
            </a:r>
          </a:p>
        </p:txBody>
      </p:sp>
      <p:sp>
        <p:nvSpPr>
          <p:cNvPr id="10" name="Rechteck 9"/>
          <p:cNvSpPr/>
          <p:nvPr/>
        </p:nvSpPr>
        <p:spPr>
          <a:xfrm>
            <a:off x="4463988" y="5043382"/>
            <a:ext cx="1944216" cy="9361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bg1"/>
                </a:solidFill>
              </a:rPr>
              <a:t>Outputimage</a:t>
            </a:r>
            <a:r>
              <a:rPr lang="de-DE" sz="1900" dirty="0" smtClean="0">
                <a:solidFill>
                  <a:schemeClr val="bg1"/>
                </a:solidFill>
              </a:rPr>
              <a:t> generieren</a:t>
            </a:r>
          </a:p>
        </p:txBody>
      </p:sp>
      <p:cxnSp>
        <p:nvCxnSpPr>
          <p:cNvPr id="12" name="Gekrümmte Verbindung 11"/>
          <p:cNvCxnSpPr>
            <a:stCxn id="6" idx="0"/>
            <a:endCxn id="7" idx="1"/>
          </p:cNvCxnSpPr>
          <p:nvPr/>
        </p:nvCxnSpPr>
        <p:spPr>
          <a:xfrm rot="5400000" flipH="1" flipV="1">
            <a:off x="2070419" y="1597635"/>
            <a:ext cx="411956" cy="15668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krümmte Verbindung 13"/>
          <p:cNvCxnSpPr>
            <a:stCxn id="7" idx="3"/>
            <a:endCxn id="8" idx="0"/>
          </p:cNvCxnSpPr>
          <p:nvPr/>
        </p:nvCxnSpPr>
        <p:spPr>
          <a:xfrm>
            <a:off x="5004048" y="2175092"/>
            <a:ext cx="1404156" cy="30001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krümmte Verbindung 15"/>
          <p:cNvCxnSpPr>
            <a:stCxn id="8" idx="3"/>
            <a:endCxn id="9" idx="0"/>
          </p:cNvCxnSpPr>
          <p:nvPr/>
        </p:nvCxnSpPr>
        <p:spPr>
          <a:xfrm>
            <a:off x="7380312" y="2943159"/>
            <a:ext cx="321456" cy="10051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/>
          <p:cNvCxnSpPr>
            <a:stCxn id="9" idx="2"/>
            <a:endCxn id="10" idx="3"/>
          </p:cNvCxnSpPr>
          <p:nvPr/>
        </p:nvCxnSpPr>
        <p:spPr>
          <a:xfrm rot="5400000">
            <a:off x="6741472" y="4551138"/>
            <a:ext cx="627028" cy="12935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51721" y="3948302"/>
            <a:ext cx="1080120" cy="93610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27" name="Gekrümmte Verbindung 26"/>
          <p:cNvCxnSpPr>
            <a:stCxn id="19" idx="0"/>
            <a:endCxn id="6" idx="2"/>
          </p:cNvCxnSpPr>
          <p:nvPr/>
        </p:nvCxnSpPr>
        <p:spPr>
          <a:xfrm rot="5400000" flipH="1" flipV="1">
            <a:off x="1279796" y="3735137"/>
            <a:ext cx="425150" cy="118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2439119" y="5007995"/>
            <a:ext cx="1080120" cy="93610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bg1"/>
                </a:solidFill>
              </a:rPr>
              <a:t>Ende</a:t>
            </a:r>
          </a:p>
        </p:txBody>
      </p:sp>
      <p:sp>
        <p:nvSpPr>
          <p:cNvPr id="29" name="Vertikale Rolle 28"/>
          <p:cNvSpPr/>
          <p:nvPr/>
        </p:nvSpPr>
        <p:spPr>
          <a:xfrm>
            <a:off x="873088" y="4073983"/>
            <a:ext cx="1178632" cy="648072"/>
          </a:xfrm>
          <a:prstGeom prst="verticalScroll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bg1"/>
                </a:solidFill>
              </a:rPr>
              <a:t>Datafile</a:t>
            </a:r>
            <a:endParaRPr lang="de-DE" sz="1900" dirty="0" smtClean="0">
              <a:solidFill>
                <a:schemeClr val="bg1"/>
              </a:solidFill>
            </a:endParaRPr>
          </a:p>
        </p:txBody>
      </p:sp>
      <p:cxnSp>
        <p:nvCxnSpPr>
          <p:cNvPr id="11" name="Gekrümmte Verbindung 10"/>
          <p:cNvCxnSpPr>
            <a:stCxn id="10" idx="1"/>
            <a:endCxn id="28" idx="6"/>
          </p:cNvCxnSpPr>
          <p:nvPr/>
        </p:nvCxnSpPr>
        <p:spPr>
          <a:xfrm rot="10800000">
            <a:off x="3519240" y="5476048"/>
            <a:ext cx="944749" cy="3538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4683681"/>
            <a:ext cx="6858000" cy="1371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3058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0.00046 C -0.01164 -0.08194 -0.02205 -0.16365 0.02395 -0.21851 C 0.06996 -0.27361 0.19427 -0.31296 0.27534 -0.32986 C 0.35642 -0.34676 0.46371 -0.33889 0.51007 -0.3206 C 0.55642 -0.30254 0.53159 -0.23842 0.55312 -0.22037 C 0.57465 -0.20254 0.61996 -0.21666 0.63784 -0.21296 C 0.65607 -0.20926 0.65295 -0.23055 0.66145 -0.19814 C 0.66996 -0.16574 0.6842 -0.06273 0.68941 -0.01875 C 0.69427 0.02524 0.71979 0.03588 0.69218 0.06598 C 0.66423 0.09537 0.56701 0.14468 0.52257 0.15996 C 0.47812 0.175 0.42534 0.15625 0.42534 0.15672 L 0.19479 0.13959 C 0.15225 0.13681 0.17743 0.1419 0.16979 0.13959 " pathEditMode="relative" rAng="0" ptsTypes="AAAAAAAAAAAAA">
                                      <p:cBhvr>
                                        <p:cTn id="6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26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Output generieren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Frameergebnisse Abfragen</a:t>
            </a:r>
          </a:p>
          <a:p>
            <a:r>
              <a:rPr lang="de-DE" dirty="0" smtClean="0"/>
              <a:t>Array mit Ergebnissen</a:t>
            </a:r>
            <a:br>
              <a:rPr lang="de-DE" dirty="0" smtClean="0"/>
            </a:br>
            <a:r>
              <a:rPr lang="de-DE" dirty="0" smtClean="0"/>
              <a:t>befüllen</a:t>
            </a:r>
          </a:p>
          <a:p>
            <a:r>
              <a:rPr lang="de-DE" dirty="0" smtClean="0"/>
              <a:t>Bild aus dem Array</a:t>
            </a:r>
            <a:br>
              <a:rPr lang="de-DE" dirty="0" smtClean="0"/>
            </a:br>
            <a:r>
              <a:rPr lang="de-DE" dirty="0" smtClean="0"/>
              <a:t>erstellen und im</a:t>
            </a:r>
            <a:br>
              <a:rPr lang="de-DE" dirty="0" smtClean="0"/>
            </a:br>
            <a:r>
              <a:rPr lang="de-DE" dirty="0" smtClean="0"/>
              <a:t>HDFS speichern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060848"/>
            <a:ext cx="5149329" cy="2481216"/>
          </a:xfrm>
          <a:prstGeom prst="rect">
            <a:avLst/>
          </a:prstGeom>
        </p:spPr>
      </p:pic>
      <p:sp>
        <p:nvSpPr>
          <p:cNvPr id="7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2400" b="1" dirty="0"/>
              <a:t>Pro Minute </a:t>
            </a:r>
            <a:r>
              <a:rPr lang="de-DE" sz="2400" b="1" dirty="0" smtClean="0"/>
              <a:t>400 Minuten </a:t>
            </a:r>
          </a:p>
          <a:p>
            <a:pPr marL="0" indent="0" algn="ctr">
              <a:buNone/>
            </a:pPr>
            <a:r>
              <a:rPr lang="de-DE" dirty="0" smtClean="0"/>
              <a:t>Videomaterial (Juli 2015)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Video besteht aus einer Vielzahl an Frames</a:t>
            </a:r>
          </a:p>
          <a:p>
            <a:endParaRPr lang="de-DE" dirty="0"/>
          </a:p>
          <a:p>
            <a:r>
              <a:rPr lang="de-DE" dirty="0" smtClean="0"/>
              <a:t>Frames bestehen aus Pixeln </a:t>
            </a:r>
          </a:p>
          <a:p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Kombination der Pixel ergibt einen Farbverlauf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Das aktuelle YouTube-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507" y="2708920"/>
            <a:ext cx="1764196" cy="73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94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Outputgenerator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Input besteht aus 8 Frame-Analyseergebnissen</a:t>
            </a:r>
          </a:p>
          <a:p>
            <a:r>
              <a:rPr lang="de-DE" dirty="0" smtClean="0"/>
              <a:t>Output soll ein 8x2 Bild sein</a:t>
            </a:r>
          </a:p>
          <a:p>
            <a:r>
              <a:rPr lang="de-DE" dirty="0" smtClean="0"/>
              <a:t>Array (</a:t>
            </a:r>
            <a:r>
              <a:rPr lang="de-DE" dirty="0" err="1" smtClean="0"/>
              <a:t>pixels</a:t>
            </a:r>
            <a:r>
              <a:rPr lang="de-DE" dirty="0" smtClean="0"/>
              <a:t>):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Outputimage</a:t>
            </a:r>
            <a:r>
              <a:rPr lang="de-DE" dirty="0" smtClean="0"/>
              <a:t>: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André Meier | Ben Lohrengel  Big Data Engineering - Ergebnispräsentation   25.02.201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827820"/>
              </p:ext>
            </p:extLst>
          </p:nvPr>
        </p:nvGraphicFramePr>
        <p:xfrm>
          <a:off x="358775" y="2780928"/>
          <a:ext cx="84264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74"/>
                <a:gridCol w="495674"/>
                <a:gridCol w="495674"/>
                <a:gridCol w="495674"/>
                <a:gridCol w="495674"/>
                <a:gridCol w="495674"/>
                <a:gridCol w="495674"/>
                <a:gridCol w="495674"/>
                <a:gridCol w="495674"/>
                <a:gridCol w="495674"/>
                <a:gridCol w="495674"/>
                <a:gridCol w="495674"/>
                <a:gridCol w="495674"/>
                <a:gridCol w="495674"/>
                <a:gridCol w="495674"/>
                <a:gridCol w="495674"/>
                <a:gridCol w="495674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I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e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e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58228"/>
              </p:ext>
            </p:extLst>
          </p:nvPr>
        </p:nvGraphicFramePr>
        <p:xfrm>
          <a:off x="358767" y="531731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e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e</a:t>
                      </a:r>
                      <a:endParaRPr lang="de-DE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Pfeil nach unten 8"/>
          <p:cNvSpPr/>
          <p:nvPr/>
        </p:nvSpPr>
        <p:spPr>
          <a:xfrm>
            <a:off x="611560" y="3795390"/>
            <a:ext cx="7704856" cy="1001762"/>
          </a:xfrm>
          <a:prstGeom prst="downArrow">
            <a:avLst>
              <a:gd name="adj1" fmla="val 76433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bg1"/>
                </a:solidFill>
              </a:rPr>
              <a:t>image.setRGB</a:t>
            </a:r>
            <a:r>
              <a:rPr lang="de-DE" sz="1900" dirty="0" smtClean="0">
                <a:solidFill>
                  <a:schemeClr val="bg1"/>
                </a:solidFill>
              </a:rPr>
              <a:t>(0</a:t>
            </a:r>
            <a:r>
              <a:rPr lang="de-DE" sz="1900" dirty="0">
                <a:solidFill>
                  <a:schemeClr val="bg1"/>
                </a:solidFill>
              </a:rPr>
              <a:t>, 0, </a:t>
            </a:r>
            <a:r>
              <a:rPr lang="de-DE" sz="1900" dirty="0" smtClean="0">
                <a:solidFill>
                  <a:schemeClr val="bg1"/>
                </a:solidFill>
              </a:rPr>
              <a:t>8, 2, </a:t>
            </a:r>
            <a:r>
              <a:rPr lang="de-DE" sz="1900" dirty="0" err="1">
                <a:solidFill>
                  <a:schemeClr val="bg1"/>
                </a:solidFill>
              </a:rPr>
              <a:t>pixels</a:t>
            </a:r>
            <a:r>
              <a:rPr lang="de-DE" sz="1900" dirty="0">
                <a:solidFill>
                  <a:schemeClr val="bg1"/>
                </a:solidFill>
              </a:rPr>
              <a:t>, 0, 0);</a:t>
            </a:r>
            <a:endParaRPr lang="de-DE" sz="19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Output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Rückblick</a:t>
            </a:r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0" y="4581128"/>
            <a:ext cx="2504348" cy="1440000"/>
          </a:xfrm>
          <a:prstGeom prst="rect">
            <a:avLst/>
          </a:prstGeom>
          <a:scene3d>
            <a:camera prst="perspectiveRight">
              <a:rot lat="0" lon="19199995" rev="0"/>
            </a:camera>
            <a:lightRig rig="threePt" dir="t"/>
          </a:scene3d>
          <a:sp3d prstMaterial="matte"/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39" y="4568037"/>
            <a:ext cx="2504348" cy="1440000"/>
          </a:xfrm>
          <a:prstGeom prst="rect">
            <a:avLst/>
          </a:prstGeom>
          <a:scene3d>
            <a:camera prst="perspectiveRight">
              <a:rot lat="0" lon="19199995" rev="0"/>
            </a:camera>
            <a:lightRig rig="threePt" dir="t"/>
          </a:scene3d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17" y="4581128"/>
            <a:ext cx="2504348" cy="1440000"/>
          </a:xfrm>
          <a:prstGeom prst="rect">
            <a:avLst/>
          </a:prstGeom>
          <a:scene3d>
            <a:camera prst="perspectiveRight">
              <a:rot lat="0" lon="19199995" rev="0"/>
            </a:camera>
            <a:lightRig rig="threePt" dir="t"/>
          </a:scene3d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04" y="4568037"/>
            <a:ext cx="2504348" cy="1440000"/>
          </a:xfrm>
          <a:prstGeom prst="rect">
            <a:avLst/>
          </a:prstGeom>
          <a:scene3d>
            <a:camera prst="perspectiveRight">
              <a:rot lat="0" lon="19199995" rev="0"/>
            </a:camera>
            <a:lightRig rig="threePt" dir="t"/>
          </a:scene3d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" y="2467727"/>
            <a:ext cx="8085927" cy="1617185"/>
          </a:xfrm>
          <a:prstGeom prst="rect">
            <a:avLst/>
          </a:prstGeom>
        </p:spPr>
      </p:pic>
      <p:sp>
        <p:nvSpPr>
          <p:cNvPr id="22" name="Pfeil nach oben 21"/>
          <p:cNvSpPr/>
          <p:nvPr/>
        </p:nvSpPr>
        <p:spPr>
          <a:xfrm>
            <a:off x="1115616" y="4149080"/>
            <a:ext cx="509958" cy="360040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23" name="Pfeil nach oben 22"/>
          <p:cNvSpPr/>
          <p:nvPr/>
        </p:nvSpPr>
        <p:spPr>
          <a:xfrm>
            <a:off x="2699792" y="4146454"/>
            <a:ext cx="509958" cy="360040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24" name="Pfeil nach oben 23"/>
          <p:cNvSpPr/>
          <p:nvPr/>
        </p:nvSpPr>
        <p:spPr>
          <a:xfrm>
            <a:off x="4378512" y="4153000"/>
            <a:ext cx="509958" cy="360040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25" name="Pfeil nach oben 24"/>
          <p:cNvSpPr/>
          <p:nvPr/>
        </p:nvSpPr>
        <p:spPr>
          <a:xfrm>
            <a:off x="6057232" y="4138513"/>
            <a:ext cx="509958" cy="360040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26" name="Pfeil nach oben 25"/>
          <p:cNvSpPr/>
          <p:nvPr/>
        </p:nvSpPr>
        <p:spPr>
          <a:xfrm>
            <a:off x="7503377" y="4132737"/>
            <a:ext cx="509958" cy="360040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pic>
        <p:nvPicPr>
          <p:cNvPr id="27" name="Bild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82" y="4560898"/>
            <a:ext cx="2504348" cy="1440000"/>
          </a:xfrm>
          <a:prstGeom prst="rect">
            <a:avLst/>
          </a:prstGeom>
          <a:scene3d>
            <a:camera prst="perspectiveRight">
              <a:rot lat="0" lon="19199995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7446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Vielen Dank für Ihre Aufmerksamkeit!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6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André Meier | Ben Lohrengel  Big Data Engineering - Ergebnispräsentation   25.02.201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5"/>
          <p:cNvSpPr txBox="1">
            <a:spLocks noGrp="1"/>
          </p:cNvSpPr>
          <p:nvPr>
            <p:ph idx="1"/>
          </p:nvPr>
        </p:nvSpPr>
        <p:spPr>
          <a:xfrm>
            <a:off x="358775" y="1785516"/>
            <a:ext cx="8426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000" dirty="0" smtClean="0">
              <a:hlinkClick r:id="rId2"/>
            </a:endParaRPr>
          </a:p>
          <a:p>
            <a:pPr>
              <a:lnSpc>
                <a:spcPct val="110000"/>
              </a:lnSpc>
            </a:pPr>
            <a:r>
              <a:rPr lang="de-DE" sz="1000" dirty="0" smtClean="0">
                <a:hlinkClick r:id="rId2"/>
              </a:rPr>
              <a:t>https</a:t>
            </a:r>
            <a:r>
              <a:rPr lang="de-DE" sz="1000" dirty="0">
                <a:hlinkClick r:id="rId2"/>
              </a:rPr>
              <a:t>://</a:t>
            </a:r>
            <a:r>
              <a:rPr lang="de-DE" sz="1000" dirty="0" smtClean="0">
                <a:hlinkClick r:id="rId2"/>
              </a:rPr>
              <a:t>www.wikimedia.de/w/images.homepage/thumb/e/ea/Commons-Logo-druck.png/160px-Commons-Logo-druck.png</a:t>
            </a:r>
            <a:endParaRPr lang="de-DE" sz="1000" dirty="0" smtClean="0"/>
          </a:p>
          <a:p>
            <a:r>
              <a:rPr lang="de-DE" sz="1000" dirty="0">
                <a:hlinkClick r:id="rId3"/>
              </a:rPr>
              <a:t>https://</a:t>
            </a:r>
            <a:r>
              <a:rPr lang="de-DE" sz="1000" dirty="0" smtClean="0">
                <a:hlinkClick r:id="rId3"/>
              </a:rPr>
              <a:t>www.youtube.com/yt/brand/media/image/YouTube-logo-full_color.png</a:t>
            </a:r>
            <a:endParaRPr lang="de-DE" sz="1000" dirty="0" smtClean="0"/>
          </a:p>
          <a:p>
            <a:r>
              <a:rPr lang="de-DE" sz="1000" dirty="0">
                <a:hlinkClick r:id="rId4"/>
              </a:rPr>
              <a:t>https://</a:t>
            </a:r>
            <a:r>
              <a:rPr lang="de-DE" sz="1000" dirty="0" smtClean="0">
                <a:hlinkClick r:id="rId4"/>
              </a:rPr>
              <a:t>upload.wikimedia.org/wikipedia/commons/thumb/9/9c/Vimeo_Logo.svg/200px-Vimeo_Logo.svg.png</a:t>
            </a:r>
            <a:endParaRPr lang="de-DE" sz="1000" dirty="0" smtClean="0"/>
          </a:p>
          <a:p>
            <a:r>
              <a:rPr lang="de-DE" sz="1000" dirty="0">
                <a:hlinkClick r:id="rId5"/>
              </a:rPr>
              <a:t>https://</a:t>
            </a:r>
            <a:r>
              <a:rPr lang="de-DE" sz="1000" dirty="0" smtClean="0">
                <a:hlinkClick r:id="rId5"/>
              </a:rPr>
              <a:t>upload.wikimedia.org/wikipedia/commons/thumb/f/fe/MyVideo_Logo.svg/250px-MyVideo_Logo.svg.png</a:t>
            </a:r>
            <a:endParaRPr lang="de-DE" sz="1000" dirty="0" smtClean="0"/>
          </a:p>
          <a:p>
            <a:r>
              <a:rPr lang="de-DE" sz="1000" dirty="0">
                <a:hlinkClick r:id="rId6"/>
              </a:rPr>
              <a:t>https://</a:t>
            </a:r>
            <a:r>
              <a:rPr lang="de-DE" sz="1000" dirty="0" smtClean="0">
                <a:hlinkClick r:id="rId6"/>
              </a:rPr>
              <a:t>upload.wikimedia.org/wikipedia/commons/3/30/Clipfish_Logo.png</a:t>
            </a:r>
            <a:endParaRPr lang="de-DE" sz="1000" dirty="0"/>
          </a:p>
          <a:p>
            <a:r>
              <a:rPr lang="de-DE" sz="1000" dirty="0">
                <a:hlinkClick r:id="rId7"/>
              </a:rPr>
              <a:t>http://</a:t>
            </a:r>
            <a:r>
              <a:rPr lang="de-DE" sz="1000" dirty="0" smtClean="0">
                <a:hlinkClick r:id="rId7"/>
              </a:rPr>
              <a:t>www.xuggle.com/public/images/xuggle-logo.png</a:t>
            </a:r>
            <a:endParaRPr lang="de-DE" sz="1000" dirty="0" smtClean="0"/>
          </a:p>
          <a:p>
            <a:r>
              <a:rPr lang="de-DE" sz="1000" dirty="0">
                <a:hlinkClick r:id="rId8"/>
              </a:rPr>
              <a:t>http://</a:t>
            </a:r>
            <a:r>
              <a:rPr lang="de-DE" sz="1000" dirty="0" smtClean="0">
                <a:hlinkClick r:id="rId8"/>
              </a:rPr>
              <a:t>d287f0h5fel5hu.cloudfront.net/blog/wp-content/uploads/2014/01/hdfs-logo.jpg</a:t>
            </a:r>
            <a:r>
              <a:rPr lang="de-DE" sz="1000" dirty="0" smtClean="0"/>
              <a:t> </a:t>
            </a:r>
          </a:p>
          <a:p>
            <a:r>
              <a:rPr lang="de-DE" sz="1000" dirty="0">
                <a:hlinkClick r:id="rId9"/>
              </a:rPr>
              <a:t>http://</a:t>
            </a:r>
            <a:r>
              <a:rPr lang="de-DE" sz="1000" dirty="0" smtClean="0">
                <a:hlinkClick r:id="rId9"/>
              </a:rPr>
              <a:t>i.wfcdn.de/teaser/660/5686.jpg</a:t>
            </a:r>
            <a:endParaRPr lang="de-DE" sz="1000" dirty="0"/>
          </a:p>
          <a:p>
            <a:r>
              <a:rPr lang="de-DE" sz="1000" dirty="0">
                <a:hlinkClick r:id="rId10"/>
              </a:rPr>
              <a:t>http://docs.python-requests.org/en/master/_</a:t>
            </a:r>
            <a:r>
              <a:rPr lang="de-DE" sz="1000" dirty="0" smtClean="0">
                <a:hlinkClick r:id="rId10"/>
              </a:rPr>
              <a:t>static/requests-sidebar.png</a:t>
            </a:r>
            <a:endParaRPr lang="de-DE" sz="1000" dirty="0" smtClean="0"/>
          </a:p>
          <a:p>
            <a:r>
              <a:rPr lang="de-DE" sz="1000" dirty="0">
                <a:hlinkClick r:id="rId11"/>
              </a:rPr>
              <a:t>http://</a:t>
            </a:r>
            <a:r>
              <a:rPr lang="de-DE" sz="1000" dirty="0" smtClean="0">
                <a:hlinkClick r:id="rId11"/>
              </a:rPr>
              <a:t>www.python-kurs.eu/images/python-logo.png</a:t>
            </a:r>
            <a:endParaRPr lang="de-DE" sz="1000" dirty="0" smtClean="0"/>
          </a:p>
          <a:p>
            <a:r>
              <a:rPr lang="de-DE" sz="1000" dirty="0">
                <a:hlinkClick r:id="rId12"/>
              </a:rPr>
              <a:t>https://</a:t>
            </a:r>
            <a:r>
              <a:rPr lang="de-DE" sz="1000" dirty="0" smtClean="0">
                <a:hlinkClick r:id="rId12"/>
              </a:rPr>
              <a:t>oozie.apache.org/images/oozie_200x.png</a:t>
            </a:r>
            <a:r>
              <a:rPr lang="de-DE" sz="1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03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</a:t>
            </a:r>
            <a:endParaRPr lang="de-DE" dirty="0"/>
          </a:p>
        </p:txBody>
      </p:sp>
      <p:pic>
        <p:nvPicPr>
          <p:cNvPr id="6" name="Paris_Time-Lap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125" y="1785938"/>
            <a:ext cx="7145338" cy="401955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Referenzvideo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580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0936" y="407195"/>
            <a:ext cx="6373465" cy="570074"/>
          </a:xfrm>
        </p:spPr>
        <p:txBody>
          <a:bodyPr/>
          <a:lstStyle/>
          <a:p>
            <a:r>
              <a:rPr lang="de-DE" dirty="0" smtClean="0"/>
              <a:t>Die Idee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80936" y="904776"/>
            <a:ext cx="6373465" cy="504540"/>
          </a:xfrm>
        </p:spPr>
        <p:txBody>
          <a:bodyPr/>
          <a:lstStyle/>
          <a:p>
            <a:r>
              <a:rPr lang="de-DE" dirty="0" smtClean="0"/>
              <a:t>Zielsetzung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584080" y="1700808"/>
            <a:ext cx="8426450" cy="1728192"/>
          </a:xfrm>
          <a:prstGeom prst="rect">
            <a:avLst/>
          </a:prstGeom>
        </p:spPr>
        <p:txBody>
          <a:bodyPr/>
          <a:lstStyle>
            <a:lvl1pPr marL="35560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425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620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180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75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smtClean="0"/>
              <a:t>Die durchschnittliche oder dominante Farbe jedes Frames aneinanderreihen und somit ein den Farbverlauf eines Videos wiedergeben: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0" y="4581128"/>
            <a:ext cx="2504348" cy="1440000"/>
          </a:xfrm>
          <a:prstGeom prst="rect">
            <a:avLst/>
          </a:prstGeom>
          <a:scene3d>
            <a:camera prst="perspectiveRight">
              <a:rot lat="0" lon="19199995" rev="0"/>
            </a:camera>
            <a:lightRig rig="threePt" dir="t"/>
          </a:scene3d>
          <a:sp3d prstMaterial="matte"/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39" y="4568037"/>
            <a:ext cx="2504348" cy="1440000"/>
          </a:xfrm>
          <a:prstGeom prst="rect">
            <a:avLst/>
          </a:prstGeom>
          <a:scene3d>
            <a:camera prst="perspectiveRight">
              <a:rot lat="0" lon="19199995" rev="0"/>
            </a:camera>
            <a:lightRig rig="threePt" dir="t"/>
          </a:scene3d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17" y="4581128"/>
            <a:ext cx="2504348" cy="1440000"/>
          </a:xfrm>
          <a:prstGeom prst="rect">
            <a:avLst/>
          </a:prstGeom>
          <a:scene3d>
            <a:camera prst="perspectiveRight">
              <a:rot lat="0" lon="19199995" rev="0"/>
            </a:camera>
            <a:lightRig rig="threePt" dir="t"/>
          </a:scene3d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04" y="4568037"/>
            <a:ext cx="2504348" cy="1440000"/>
          </a:xfrm>
          <a:prstGeom prst="rect">
            <a:avLst/>
          </a:prstGeom>
          <a:scene3d>
            <a:camera prst="perspectiveRight">
              <a:rot lat="0" lon="19199995" rev="0"/>
            </a:camera>
            <a:lightRig rig="threePt" dir="t"/>
          </a:scene3d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82" y="4560898"/>
            <a:ext cx="2504348" cy="1440000"/>
          </a:xfrm>
          <a:prstGeom prst="rect">
            <a:avLst/>
          </a:prstGeom>
          <a:scene3d>
            <a:camera prst="perspectiveRight">
              <a:rot lat="0" lon="19199995" rev="0"/>
            </a:camera>
            <a:lightRig rig="threePt" dir="t"/>
          </a:scene3d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" y="2467727"/>
            <a:ext cx="8085927" cy="1617185"/>
          </a:xfrm>
          <a:prstGeom prst="rect">
            <a:avLst/>
          </a:prstGeom>
        </p:spPr>
      </p:pic>
      <p:sp>
        <p:nvSpPr>
          <p:cNvPr id="15" name="Pfeil nach oben 14"/>
          <p:cNvSpPr/>
          <p:nvPr/>
        </p:nvSpPr>
        <p:spPr>
          <a:xfrm>
            <a:off x="1115616" y="4149080"/>
            <a:ext cx="509958" cy="360040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6" name="Pfeil nach oben 15"/>
          <p:cNvSpPr/>
          <p:nvPr/>
        </p:nvSpPr>
        <p:spPr>
          <a:xfrm>
            <a:off x="2699792" y="4146454"/>
            <a:ext cx="509958" cy="360040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7" name="Pfeil nach oben 16"/>
          <p:cNvSpPr/>
          <p:nvPr/>
        </p:nvSpPr>
        <p:spPr>
          <a:xfrm>
            <a:off x="4378512" y="4153000"/>
            <a:ext cx="509958" cy="360040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8" name="Pfeil nach oben 17"/>
          <p:cNvSpPr/>
          <p:nvPr/>
        </p:nvSpPr>
        <p:spPr>
          <a:xfrm>
            <a:off x="6057232" y="4138513"/>
            <a:ext cx="509958" cy="360040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9" name="Pfeil nach oben 18"/>
          <p:cNvSpPr/>
          <p:nvPr/>
        </p:nvSpPr>
        <p:spPr>
          <a:xfrm>
            <a:off x="7503377" y="4132737"/>
            <a:ext cx="509958" cy="360040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20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595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3429000"/>
            <a:ext cx="8426450" cy="237626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Voraussetzungen zur Analyse: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Download über direkten Link</a:t>
            </a:r>
          </a:p>
          <a:p>
            <a:endParaRPr lang="de-DE" dirty="0" smtClean="0"/>
          </a:p>
          <a:p>
            <a:r>
              <a:rPr lang="de-DE" dirty="0" smtClean="0"/>
              <a:t>Gemein- und Lizenzfrei</a:t>
            </a:r>
          </a:p>
          <a:p>
            <a:endParaRPr lang="de-DE" dirty="0" smtClean="0"/>
          </a:p>
          <a:p>
            <a:r>
              <a:rPr lang="de-DE" dirty="0"/>
              <a:t>Keine Verletzung von Persönlichkeits- und Datenschutzrechten sowie des Urheberrechten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Videoanbieter</a:t>
            </a:r>
          </a:p>
        </p:txBody>
      </p:sp>
      <p:pic>
        <p:nvPicPr>
          <p:cNvPr id="6" name="Picture 2" descr="Das aktuelle YouTube-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16163"/>
            <a:ext cx="1224136" cy="5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o der Videoplattform Vim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507" y="1056511"/>
            <a:ext cx="2519799" cy="71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ipfish 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93" y="2392934"/>
            <a:ext cx="2033998" cy="6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yVideo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810" y="2182978"/>
            <a:ext cx="2832249" cy="77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ieren 15"/>
          <p:cNvGrpSpPr/>
          <p:nvPr/>
        </p:nvGrpSpPr>
        <p:grpSpPr>
          <a:xfrm>
            <a:off x="107504" y="954257"/>
            <a:ext cx="8568952" cy="2340260"/>
            <a:chOff x="107504" y="944725"/>
            <a:chExt cx="8568952" cy="2340260"/>
          </a:xfrm>
        </p:grpSpPr>
        <p:sp>
          <p:nvSpPr>
            <p:cNvPr id="15" name="Rechteck 14"/>
            <p:cNvSpPr/>
            <p:nvPr/>
          </p:nvSpPr>
          <p:spPr>
            <a:xfrm>
              <a:off x="7020272" y="1056511"/>
              <a:ext cx="1656184" cy="1904202"/>
            </a:xfrm>
            <a:prstGeom prst="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endParaRPr lang="de-DE" sz="190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uppieren 11"/>
            <p:cNvGrpSpPr/>
            <p:nvPr/>
          </p:nvGrpSpPr>
          <p:grpSpPr>
            <a:xfrm>
              <a:off x="107504" y="944725"/>
              <a:ext cx="6768752" cy="2340260"/>
              <a:chOff x="107504" y="944725"/>
              <a:chExt cx="7709766" cy="2340260"/>
            </a:xfrm>
          </p:grpSpPr>
          <p:cxnSp>
            <p:nvCxnSpPr>
              <p:cNvPr id="9" name="Gerader Verbinder 8"/>
              <p:cNvCxnSpPr/>
              <p:nvPr/>
            </p:nvCxnSpPr>
            <p:spPr>
              <a:xfrm flipV="1">
                <a:off x="251520" y="944725"/>
                <a:ext cx="7435455" cy="2340260"/>
              </a:xfrm>
              <a:prstGeom prst="line">
                <a:avLst/>
              </a:prstGeom>
              <a:ln w="57150"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/>
              <p:cNvCxnSpPr/>
              <p:nvPr/>
            </p:nvCxnSpPr>
            <p:spPr>
              <a:xfrm>
                <a:off x="107504" y="1376772"/>
                <a:ext cx="7709766" cy="1908212"/>
              </a:xfrm>
              <a:prstGeom prst="line">
                <a:avLst/>
              </a:prstGeom>
              <a:ln w="57150"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2" descr="https://upload.wikimedia.org/wikipedia/commons/thumb/4/41/Commons-logo-en.svg/608px-Commons-logo-en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478" y="1162882"/>
            <a:ext cx="1251584" cy="164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40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785516"/>
            <a:ext cx="6085433" cy="4019748"/>
          </a:xfrm>
        </p:spPr>
        <p:txBody>
          <a:bodyPr/>
          <a:lstStyle/>
          <a:p>
            <a:r>
              <a:rPr lang="de-DE" dirty="0" smtClean="0"/>
              <a:t>Projekt der Wikimedia </a:t>
            </a:r>
            <a:r>
              <a:rPr lang="de-DE" dirty="0" err="1" smtClean="0"/>
              <a:t>Foundation</a:t>
            </a:r>
            <a:r>
              <a:rPr lang="de-DE" dirty="0" smtClean="0"/>
              <a:t> </a:t>
            </a:r>
          </a:p>
          <a:p>
            <a:endParaRPr lang="de-DE" dirty="0"/>
          </a:p>
          <a:p>
            <a:r>
              <a:rPr lang="de-DE" dirty="0" smtClean="0"/>
              <a:t>Medienarchive für </a:t>
            </a:r>
            <a:r>
              <a:rPr lang="de-DE" dirty="0" err="1" smtClean="0"/>
              <a:t>Wikipedias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Stellt </a:t>
            </a:r>
            <a:r>
              <a:rPr lang="de-DE" sz="2000" b="1" dirty="0" smtClean="0"/>
              <a:t>gemeinfreie </a:t>
            </a:r>
            <a:r>
              <a:rPr lang="de-DE" sz="2000" b="1" dirty="0"/>
              <a:t>und frei-lizensierte</a:t>
            </a:r>
            <a:r>
              <a:rPr lang="de-DE" sz="1800" dirty="0"/>
              <a:t> </a:t>
            </a:r>
            <a:r>
              <a:rPr lang="de-DE" dirty="0" smtClean="0"/>
              <a:t>Medien-inhalte </a:t>
            </a:r>
            <a:r>
              <a:rPr lang="de-DE" dirty="0"/>
              <a:t>wie Bilder, Audio- und Videodateien </a:t>
            </a:r>
            <a:r>
              <a:rPr lang="de-DE" dirty="0" smtClean="0"/>
              <a:t>bereit</a:t>
            </a:r>
          </a:p>
          <a:p>
            <a:endParaRPr lang="de-DE" dirty="0"/>
          </a:p>
          <a:p>
            <a:r>
              <a:rPr lang="de-DE" dirty="0" smtClean="0"/>
              <a:t>Keine Verletzung </a:t>
            </a:r>
            <a:r>
              <a:rPr lang="de-DE" dirty="0"/>
              <a:t>von </a:t>
            </a:r>
            <a:r>
              <a:rPr lang="de-DE" b="1" dirty="0"/>
              <a:t>Persönlichkeits- und Datenschutzrechten sowie des </a:t>
            </a:r>
            <a:r>
              <a:rPr lang="de-DE" b="1" dirty="0" smtClean="0"/>
              <a:t>Urheberrechten</a:t>
            </a:r>
          </a:p>
          <a:p>
            <a:endParaRPr lang="de-DE" dirty="0"/>
          </a:p>
          <a:p>
            <a:r>
              <a:rPr lang="de-DE" dirty="0" smtClean="0"/>
              <a:t>Frei zugänglicher Download</a:t>
            </a:r>
            <a:endParaRPr lang="de-DE" dirty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sz="2000" b="1" dirty="0" smtClean="0">
                <a:sym typeface="Wingdings" panose="05000000000000000000" pitchFamily="2" charset="2"/>
              </a:rPr>
              <a:t>Ausschließlich Videos von Wikimedia</a:t>
            </a:r>
            <a:endParaRPr lang="de-DE" sz="2000" b="1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Wikimedia Commons</a:t>
            </a:r>
            <a:endParaRPr lang="de-DE" dirty="0"/>
          </a:p>
        </p:txBody>
      </p:sp>
      <p:pic>
        <p:nvPicPr>
          <p:cNvPr id="2050" name="Picture 2" descr="https://upload.wikimedia.org/wikipedia/commons/thumb/4/41/Commons-logo-en.svg/608px-Commons-logo-e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359723"/>
            <a:ext cx="2184177" cy="287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444208" y="5301208"/>
            <a:ext cx="2304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000" dirty="0"/>
              <a:t>https://</a:t>
            </a:r>
            <a:r>
              <a:rPr lang="de-DE" sz="1000" dirty="0" err="1"/>
              <a:t>www.wikimedia.de</a:t>
            </a:r>
            <a:r>
              <a:rPr lang="de-DE" sz="1000" dirty="0"/>
              <a:t>/</a:t>
            </a:r>
            <a:r>
              <a:rPr lang="de-DE" sz="1000" dirty="0" err="1"/>
              <a:t>w</a:t>
            </a:r>
            <a:r>
              <a:rPr lang="de-DE" sz="1000" dirty="0"/>
              <a:t>/</a:t>
            </a:r>
            <a:r>
              <a:rPr lang="de-DE" sz="1000" dirty="0" err="1"/>
              <a:t>images.homepage</a:t>
            </a:r>
            <a:r>
              <a:rPr lang="de-DE" sz="1000" dirty="0"/>
              <a:t>/</a:t>
            </a:r>
            <a:r>
              <a:rPr lang="de-DE" sz="1000" dirty="0" err="1"/>
              <a:t>thumb</a:t>
            </a:r>
            <a:r>
              <a:rPr lang="de-DE" sz="1000" dirty="0"/>
              <a:t>/</a:t>
            </a:r>
            <a:r>
              <a:rPr lang="de-DE" sz="1000" dirty="0" err="1"/>
              <a:t>e</a:t>
            </a:r>
            <a:r>
              <a:rPr lang="de-DE" sz="1000" dirty="0"/>
              <a:t>/</a:t>
            </a:r>
            <a:r>
              <a:rPr lang="de-DE" sz="1000" dirty="0" err="1"/>
              <a:t>ea</a:t>
            </a:r>
            <a:r>
              <a:rPr lang="de-DE" sz="1000" dirty="0"/>
              <a:t>/</a:t>
            </a:r>
            <a:r>
              <a:rPr lang="de-DE" sz="1000" dirty="0" err="1"/>
              <a:t>Commons</a:t>
            </a:r>
            <a:r>
              <a:rPr lang="de-DE" sz="1000" dirty="0"/>
              <a:t>-Logo-</a:t>
            </a:r>
            <a:r>
              <a:rPr lang="de-DE" sz="1000" dirty="0" err="1"/>
              <a:t>druck.png</a:t>
            </a:r>
            <a:r>
              <a:rPr lang="de-DE" sz="1000" dirty="0"/>
              <a:t>/160px-Commons-Logo-druck.png</a:t>
            </a:r>
            <a:endParaRPr lang="de-DE" sz="1000" dirty="0" smtClean="0"/>
          </a:p>
        </p:txBody>
      </p:sp>
    </p:spTree>
    <p:extLst>
      <p:ext uri="{BB962C8B-B14F-4D97-AF65-F5344CB8AC3E}">
        <p14:creationId xmlns:p14="http://schemas.microsoft.com/office/powerpoint/2010/main" val="34914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962" y="2619023"/>
            <a:ext cx="7908552" cy="2144733"/>
          </a:xfrm>
        </p:spPr>
        <p:txBody>
          <a:bodyPr>
            <a:normAutofit fontScale="90000"/>
          </a:bodyPr>
          <a:lstStyle/>
          <a:p>
            <a:pPr lvl="0">
              <a:spcBef>
                <a:spcPts val="1000"/>
              </a:spcBef>
            </a:pPr>
            <a:r>
              <a:rPr lang="de-DE" dirty="0" smtClean="0"/>
              <a:t>HUGO</a:t>
            </a:r>
            <a:br>
              <a:rPr lang="de-DE" dirty="0" smtClean="0"/>
            </a:br>
            <a:r>
              <a:rPr lang="de-DE" sz="2600" b="1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H</a:t>
            </a:r>
            <a:r>
              <a:rPr lang="de-DE" sz="2600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ighly</a:t>
            </a:r>
            <a:r>
              <a:rPr lang="de-DE" sz="26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2600" b="1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U</a:t>
            </a:r>
            <a:r>
              <a:rPr lang="de-DE" sz="2600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seful</a:t>
            </a:r>
            <a:r>
              <a:rPr lang="de-DE" sz="26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2600" b="1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G</a:t>
            </a:r>
            <a:r>
              <a:rPr lang="de-DE" sz="2600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raphical</a:t>
            </a:r>
            <a:r>
              <a:rPr lang="de-DE" sz="26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2600" b="1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O</a:t>
            </a:r>
            <a:r>
              <a:rPr lang="de-DE" sz="26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utput</a:t>
            </a:r>
            <a:br>
              <a:rPr lang="de-DE" sz="26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</a:b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771800" y="6356350"/>
            <a:ext cx="3528392" cy="365125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dirty="0" err="1" smtClean="0"/>
              <a:t>Lohrengel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92646" y="4077072"/>
            <a:ext cx="7886700" cy="889738"/>
          </a:xfrm>
        </p:spPr>
        <p:txBody>
          <a:bodyPr>
            <a:normAutofit/>
          </a:bodyPr>
          <a:lstStyle/>
          <a:p>
            <a:r>
              <a:rPr lang="de-DE" sz="4400" dirty="0" smtClean="0">
                <a:solidFill>
                  <a:schemeClr val="tx1"/>
                </a:solidFill>
              </a:rPr>
              <a:t>Realisierung</a:t>
            </a:r>
            <a:endParaRPr lang="de-DE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1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Prozessübersicht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12" y="1785938"/>
            <a:ext cx="6136575" cy="4019550"/>
          </a:xfrm>
        </p:spPr>
      </p:pic>
      <p:sp>
        <p:nvSpPr>
          <p:cNvPr id="8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77888" y="6312715"/>
            <a:ext cx="6794512" cy="296072"/>
          </a:xfrm>
        </p:spPr>
        <p:txBody>
          <a:bodyPr/>
          <a:lstStyle/>
          <a:p>
            <a:r>
              <a:rPr lang="de-DE" dirty="0" smtClean="0"/>
              <a:t>André Meier | Ben </a:t>
            </a:r>
            <a:r>
              <a:rPr lang="de-DE" smtClean="0"/>
              <a:t>Lohrengel</a:t>
            </a:r>
            <a:r>
              <a:rPr lang="de-DE" dirty="0" smtClean="0"/>
              <a:t>  Big Data Engineering - Ergebnispräsentation  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36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HM_PowerPoint_4x3">
  <a:themeElements>
    <a:clrScheme name="Benutzerdefiniert 236">
      <a:dk1>
        <a:sysClr val="windowText" lastClr="000000"/>
      </a:dk1>
      <a:lt1>
        <a:sysClr val="window" lastClr="FFFFFF"/>
      </a:lt1>
      <a:dk2>
        <a:srgbClr val="878787"/>
      </a:dk2>
      <a:lt2>
        <a:srgbClr val="878787"/>
      </a:lt2>
      <a:accent1>
        <a:srgbClr val="0014A0"/>
      </a:accent1>
      <a:accent2>
        <a:srgbClr val="00B4E6"/>
      </a:accent2>
      <a:accent3>
        <a:srgbClr val="FFD200"/>
      </a:accent3>
      <a:accent4>
        <a:srgbClr val="FF821E"/>
      </a:accent4>
      <a:accent5>
        <a:srgbClr val="EB0041"/>
      </a:accent5>
      <a:accent6>
        <a:srgbClr val="00965A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lnSpc>
            <a:spcPct val="110000"/>
          </a:lnSpc>
          <a:defRPr sz="19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10000"/>
          </a:lnSpc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HM_PowerPoint_16x9.potx" id="{C1CD61E7-E341-47C1-B7CD-29525E46C3DA}" vid="{8EB3C44D-C074-489A-B0AA-195B1B9DD2C5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FHM_PowerPoint_4x3</Template>
  <TotalTime>0</TotalTime>
  <Words>1612</Words>
  <Application>Microsoft Macintosh PowerPoint</Application>
  <PresentationFormat>Bildschirmpräsentation (4:3)</PresentationFormat>
  <Paragraphs>493</Paragraphs>
  <Slides>33</Slides>
  <Notes>6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Cambria Math</vt:lpstr>
      <vt:lpstr>Wingdings</vt:lpstr>
      <vt:lpstr>Arial</vt:lpstr>
      <vt:lpstr>Benutzerdefiniertes Design</vt:lpstr>
      <vt:lpstr>FHM_PowerPoint_4x3</vt:lpstr>
      <vt:lpstr>HUGO</vt:lpstr>
      <vt:lpstr>Agenda</vt:lpstr>
      <vt:lpstr>Einführung</vt:lpstr>
      <vt:lpstr>Einführung</vt:lpstr>
      <vt:lpstr>Die Idee</vt:lpstr>
      <vt:lpstr>Die Idee</vt:lpstr>
      <vt:lpstr>Die Idee</vt:lpstr>
      <vt:lpstr>HUGO Highly Useful Graphical Output </vt:lpstr>
      <vt:lpstr>Prozessübersicht</vt:lpstr>
      <vt:lpstr>Website</vt:lpstr>
      <vt:lpstr>Output Website</vt:lpstr>
      <vt:lpstr>Download</vt:lpstr>
      <vt:lpstr>Download</vt:lpstr>
      <vt:lpstr>Xuggle</vt:lpstr>
      <vt:lpstr>Frames speichern</vt:lpstr>
      <vt:lpstr>MapReduce </vt:lpstr>
      <vt:lpstr>MapReduce </vt:lpstr>
      <vt:lpstr>MapReduce </vt:lpstr>
      <vt:lpstr>MapReduce </vt:lpstr>
      <vt:lpstr>MapReduce </vt:lpstr>
      <vt:lpstr>MapReduce</vt:lpstr>
      <vt:lpstr>MapReduce </vt:lpstr>
      <vt:lpstr>MapReduce </vt:lpstr>
      <vt:lpstr>MapReduce</vt:lpstr>
      <vt:lpstr>HBase</vt:lpstr>
      <vt:lpstr>HBase</vt:lpstr>
      <vt:lpstr>Oozie</vt:lpstr>
      <vt:lpstr>Oozie Workflow</vt:lpstr>
      <vt:lpstr>Output generieren</vt:lpstr>
      <vt:lpstr>Outputgenerator</vt:lpstr>
      <vt:lpstr>Output</vt:lpstr>
      <vt:lpstr>Vielen Dank für Ihre Aufmerksamkeit!</vt:lpstr>
      <vt:lpstr>Quellen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Katharina Kipp</dc:creator>
  <cp:lastModifiedBy>André Meier</cp:lastModifiedBy>
  <cp:revision>76</cp:revision>
  <dcterms:created xsi:type="dcterms:W3CDTF">2015-10-20T11:11:58Z</dcterms:created>
  <dcterms:modified xsi:type="dcterms:W3CDTF">2016-02-24T17:45:53Z</dcterms:modified>
</cp:coreProperties>
</file>